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  <p:sldId id="259" r:id="rId13"/>
    <p:sldId id="277" r:id="rId14"/>
    <p:sldId id="261" r:id="rId15"/>
    <p:sldId id="274" r:id="rId16"/>
    <p:sldId id="279" r:id="rId17"/>
    <p:sldId id="280" r:id="rId18"/>
    <p:sldId id="281" r:id="rId19"/>
    <p:sldId id="278" r:id="rId20"/>
    <p:sldId id="282" r:id="rId21"/>
    <p:sldId id="283" r:id="rId22"/>
    <p:sldId id="284" r:id="rId23"/>
    <p:sldId id="285" r:id="rId24"/>
    <p:sldId id="288" r:id="rId25"/>
    <p:sldId id="291" r:id="rId26"/>
    <p:sldId id="292" r:id="rId27"/>
    <p:sldId id="293" r:id="rId28"/>
    <p:sldId id="294" r:id="rId29"/>
    <p:sldId id="298" r:id="rId30"/>
    <p:sldId id="299" r:id="rId31"/>
    <p:sldId id="300" r:id="rId32"/>
    <p:sldId id="297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1" r:id="rId43"/>
    <p:sldId id="310" r:id="rId44"/>
    <p:sldId id="312" r:id="rId45"/>
    <p:sldId id="318" r:id="rId46"/>
    <p:sldId id="319" r:id="rId47"/>
    <p:sldId id="320" r:id="rId48"/>
    <p:sldId id="321" r:id="rId49"/>
    <p:sldId id="322" r:id="rId50"/>
    <p:sldId id="326" r:id="rId51"/>
    <p:sldId id="286" r:id="rId52"/>
    <p:sldId id="32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4648"/>
  </p:normalViewPr>
  <p:slideViewPr>
    <p:cSldViewPr snapToGrid="0" snapToObjects="1">
      <p:cViewPr varScale="1">
        <p:scale>
          <a:sx n="100" d="100"/>
          <a:sy n="100" d="100"/>
        </p:scale>
        <p:origin x="18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CD53-F6E9-994B-8DB8-6D10CBC7587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85F65-0BB6-ED4A-8F1D-68F65CE6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85F65-0BB6-ED4A-8F1D-68F65CE65A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85F65-0BB6-ED4A-8F1D-68F65CE65AC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1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10/11/16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 err="1" smtClean="0"/>
              <a:t>aNTI</a:t>
            </a:r>
            <a:r>
              <a:rPr lang="en-US" altLang="zh-CN" sz="4800" dirty="0" smtClean="0"/>
              <a:t>-Corruption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reforms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and</a:t>
            </a:r>
            <a:r>
              <a:rPr lang="zh-CN" altLang="en-US" sz="4800" dirty="0"/>
              <a:t> </a:t>
            </a:r>
            <a:r>
              <a:rPr lang="en-US" altLang="zh-CN" sz="4800" dirty="0" smtClean="0"/>
              <a:t>shareholder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valuations: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EVENT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STUDY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EVIDENCE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FROM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CHINA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By: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Lin,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Randall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Morck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Bernard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Yeung,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Xiaofeng</a:t>
            </a:r>
            <a:r>
              <a:rPr lang="zh-CN" altLang="en-US" dirty="0" smtClean="0"/>
              <a:t> </a:t>
            </a:r>
            <a:r>
              <a:rPr lang="en-US" altLang="zh-CN" dirty="0" smtClean="0"/>
              <a:t>Zhao</a:t>
            </a:r>
            <a:endParaRPr lang="zh-CN" altLang="en-US" dirty="0" smtClean="0"/>
          </a:p>
          <a:p>
            <a:r>
              <a:rPr lang="en-US" dirty="0" smtClean="0"/>
              <a:t>Presented by Zixuan(David)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eight points are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1. Leaders must keep in close contact with the grassroots, but without inspection tours or</a:t>
            </a:r>
          </a:p>
          <a:p>
            <a:pPr marL="0" indent="0">
              <a:buNone/>
            </a:pPr>
            <a:r>
              <a:rPr lang="zh-CN" altLang="en-US" dirty="0" smtClean="0"/>
              <a:t>       </a:t>
            </a:r>
            <a:r>
              <a:rPr lang="en-US" dirty="0" smtClean="0"/>
              <a:t>formality</a:t>
            </a:r>
            <a:r>
              <a:rPr lang="en-US" dirty="0"/>
              <a:t>.</a:t>
            </a:r>
          </a:p>
          <a:p>
            <a:r>
              <a:rPr lang="en-US" dirty="0"/>
              <a:t>2. Meetings and major events are to be strictly regulated and efficiently arranged; empty</a:t>
            </a:r>
          </a:p>
          <a:p>
            <a:pPr marL="0" indent="0">
              <a:buNone/>
            </a:pPr>
            <a:r>
              <a:rPr lang="zh-CN" altLang="en-US" dirty="0" smtClean="0"/>
              <a:t>       </a:t>
            </a:r>
            <a:r>
              <a:rPr lang="en-US" dirty="0" smtClean="0"/>
              <a:t>grand </a:t>
            </a:r>
            <a:r>
              <a:rPr lang="en-US" dirty="0"/>
              <a:t>gestures are to be avoided.</a:t>
            </a:r>
          </a:p>
          <a:p>
            <a:r>
              <a:rPr lang="en-US" dirty="0"/>
              <a:t>3. The issuance of official documents must be </a:t>
            </a:r>
            <a:r>
              <a:rPr lang="en-US" dirty="0" smtClean="0"/>
              <a:t>reduced</a:t>
            </a:r>
            <a:r>
              <a:rPr lang="en-US" altLang="zh-CN" dirty="0" smtClean="0"/>
              <a:t>.</a:t>
            </a:r>
            <a:endParaRPr lang="en-US" dirty="0"/>
          </a:p>
          <a:p>
            <a:r>
              <a:rPr lang="en-US" dirty="0"/>
              <a:t>4. Overseas official visits and related formalities are to be </a:t>
            </a:r>
            <a:r>
              <a:rPr lang="en-US" dirty="0" smtClean="0"/>
              <a:t>restricted</a:t>
            </a:r>
            <a:r>
              <a:rPr lang="en-US" altLang="zh-CN" dirty="0" smtClean="0"/>
              <a:t>.</a:t>
            </a:r>
            <a:endParaRPr lang="en-US" dirty="0"/>
          </a:p>
          <a:p>
            <a:r>
              <a:rPr lang="en-US" dirty="0"/>
              <a:t>5. Leaders traveling by car must avoid disrupting </a:t>
            </a:r>
            <a:r>
              <a:rPr lang="en-US" dirty="0" smtClean="0"/>
              <a:t>traffic</a:t>
            </a:r>
            <a:r>
              <a:rPr lang="en-US" altLang="zh-CN" dirty="0" smtClean="0"/>
              <a:t>.</a:t>
            </a:r>
            <a:endParaRPr lang="en-US" dirty="0"/>
          </a:p>
          <a:p>
            <a:r>
              <a:rPr lang="en-US" dirty="0"/>
              <a:t>6. Media stories about official events are to be limited to events with real news value.</a:t>
            </a:r>
          </a:p>
          <a:p>
            <a:r>
              <a:rPr lang="en-US" dirty="0"/>
              <a:t>7. Government leaders should not publish self-authored works or congratulatory letters.</a:t>
            </a:r>
          </a:p>
          <a:p>
            <a:r>
              <a:rPr lang="en-US" dirty="0"/>
              <a:t>8. Leaders must practice thrift and strictly obey regulations regarding accommodation and</a:t>
            </a:r>
          </a:p>
          <a:p>
            <a:pPr marL="0" indent="0">
              <a:buNone/>
            </a:pPr>
            <a:r>
              <a:rPr lang="zh-CN" altLang="en-US" dirty="0" smtClean="0"/>
              <a:t>       </a:t>
            </a:r>
            <a:r>
              <a:rPr lang="en-US" dirty="0" smtClean="0"/>
              <a:t>cars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4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T</a:t>
            </a:r>
            <a:r>
              <a:rPr lang="en-US" dirty="0" smtClean="0"/>
              <a:t>he Eight-Point</a:t>
            </a:r>
            <a:r>
              <a:rPr lang="zh-CN" altLang="en-US" dirty="0" smtClean="0"/>
              <a:t> </a:t>
            </a:r>
            <a:r>
              <a:rPr lang="en-US" dirty="0" smtClean="0"/>
              <a:t>Policy’s </a:t>
            </a:r>
            <a:r>
              <a:rPr lang="en-US" dirty="0"/>
              <a:t>purpose was explicitly spelled out: it signaled a general condemnation of </a:t>
            </a:r>
            <a:r>
              <a:rPr lang="en-US" dirty="0" smtClean="0"/>
              <a:t>government</a:t>
            </a:r>
            <a:r>
              <a:rPr lang="zh-CN" altLang="en-US" dirty="0" smtClean="0"/>
              <a:t> </a:t>
            </a:r>
            <a:r>
              <a:rPr lang="en-US" dirty="0" smtClean="0"/>
              <a:t>officials </a:t>
            </a:r>
            <a:r>
              <a:rPr lang="en-US" dirty="0"/>
              <a:t>trading favors.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The Eight-point Policy was the only major national news story on or around Dec 4th 2012</a:t>
            </a:r>
            <a:r>
              <a:rPr lang="en-US" b="1" dirty="0" smtClean="0"/>
              <a:t>.</a:t>
            </a:r>
            <a:endParaRPr lang="zh-CN" altLang="en-US" b="1" dirty="0" smtClean="0"/>
          </a:p>
          <a:p>
            <a:pPr>
              <a:lnSpc>
                <a:spcPct val="150000"/>
              </a:lnSpc>
            </a:pPr>
            <a:r>
              <a:rPr lang="en-US" dirty="0"/>
              <a:t>The policy gained immediate and widespread attention.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25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6700" y="2093976"/>
            <a:ext cx="430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Daily </a:t>
            </a:r>
            <a:r>
              <a:rPr lang="en-US" b="1" dirty="0" err="1"/>
              <a:t>Baidu</a:t>
            </a:r>
            <a:r>
              <a:rPr lang="en-US" b="1" dirty="0"/>
              <a:t> </a:t>
            </a:r>
            <a:r>
              <a:rPr lang="en-US" altLang="zh-CN" b="1" dirty="0" smtClean="0"/>
              <a:t>I</a:t>
            </a:r>
            <a:r>
              <a:rPr lang="en-US" b="1" dirty="0" smtClean="0"/>
              <a:t>nternet </a:t>
            </a:r>
            <a:r>
              <a:rPr lang="en-US" altLang="zh-CN" b="1" dirty="0"/>
              <a:t>S</a:t>
            </a:r>
            <a:r>
              <a:rPr lang="en-US" b="1" dirty="0" smtClean="0"/>
              <a:t>earch </a:t>
            </a:r>
            <a:r>
              <a:rPr lang="en-US" altLang="zh-CN" b="1" dirty="0"/>
              <a:t>V</a:t>
            </a:r>
            <a:r>
              <a:rPr lang="en-US" b="1" dirty="0" smtClean="0"/>
              <a:t>olume </a:t>
            </a:r>
            <a:endParaRPr lang="zh-CN" altLang="en-US" b="1" dirty="0" smtClean="0"/>
          </a:p>
          <a:p>
            <a:endParaRPr lang="zh-CN" altLang="en-US" dirty="0"/>
          </a:p>
          <a:p>
            <a:r>
              <a:rPr lang="en-US" dirty="0" smtClean="0"/>
              <a:t>The figure shows both search volumes rising sharply on Tuesday, December 4th, the event date,</a:t>
            </a:r>
          </a:p>
          <a:p>
            <a:r>
              <a:rPr lang="en-US" dirty="0" smtClean="0"/>
              <a:t>with </a:t>
            </a:r>
            <a:r>
              <a:rPr lang="en-US" dirty="0"/>
              <a:t>“Eight-point Policy” searches peaking two days later (Thursday December 6th) and “anticorruption</a:t>
            </a:r>
          </a:p>
          <a:p>
            <a:r>
              <a:rPr lang="en-US" dirty="0"/>
              <a:t>searches” peaking three days later (Friday December 7th).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1"/>
            <a:ext cx="7880604" cy="6832286"/>
          </a:xfrm>
        </p:spPr>
      </p:pic>
    </p:spTree>
    <p:extLst>
      <p:ext uri="{BB962C8B-B14F-4D97-AF65-F5344CB8AC3E}">
        <p14:creationId xmlns:p14="http://schemas.microsoft.com/office/powerpoint/2010/main" val="19244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6700" y="2093976"/>
            <a:ext cx="4305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Daily </a:t>
            </a:r>
            <a:r>
              <a:rPr lang="en-US" b="1" dirty="0" err="1"/>
              <a:t>Baidu</a:t>
            </a:r>
            <a:r>
              <a:rPr lang="en-US" b="1" dirty="0"/>
              <a:t> </a:t>
            </a:r>
            <a:r>
              <a:rPr lang="en-US" altLang="zh-CN" b="1" dirty="0" smtClean="0"/>
              <a:t>I</a:t>
            </a:r>
            <a:r>
              <a:rPr lang="en-US" b="1" dirty="0" smtClean="0"/>
              <a:t>nternet </a:t>
            </a:r>
            <a:r>
              <a:rPr lang="en-US" altLang="zh-CN" b="1" dirty="0"/>
              <a:t>S</a:t>
            </a:r>
            <a:r>
              <a:rPr lang="en-US" b="1" dirty="0" smtClean="0"/>
              <a:t>earch </a:t>
            </a:r>
            <a:r>
              <a:rPr lang="en-US" altLang="zh-CN" b="1" dirty="0"/>
              <a:t>V</a:t>
            </a:r>
            <a:r>
              <a:rPr lang="en-US" b="1" dirty="0" smtClean="0"/>
              <a:t>olume </a:t>
            </a:r>
            <a:endParaRPr lang="zh-CN" altLang="en-US" b="1" dirty="0" smtClean="0"/>
          </a:p>
          <a:p>
            <a:endParaRPr lang="zh-CN" altLang="en-US" dirty="0"/>
          </a:p>
          <a:p>
            <a:r>
              <a:rPr lang="en-US" dirty="0" smtClean="0"/>
              <a:t>The figure </a:t>
            </a:r>
            <a:r>
              <a:rPr lang="en-US" dirty="0"/>
              <a:t>affirm </a:t>
            </a: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absence </a:t>
            </a:r>
            <a:r>
              <a:rPr lang="en-US" dirty="0"/>
              <a:t>of other news related economic policy changes in or near the event windows.</a:t>
            </a:r>
            <a:r>
              <a:rPr lang="en-US" dirty="0" smtClean="0"/>
              <a:t>(</a:t>
            </a:r>
            <a:r>
              <a:rPr lang="en-US" dirty="0"/>
              <a:t>Friday December 7th).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7880604" cy="6565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2400" b="1" dirty="0" smtClean="0"/>
              <a:t>Event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Study</a:t>
            </a:r>
            <a:endParaRPr lang="zh-CN" altLang="en-US" sz="2400" b="1" dirty="0" smtClean="0"/>
          </a:p>
          <a:p>
            <a:pPr>
              <a:lnSpc>
                <a:spcPct val="160000"/>
              </a:lnSpc>
            </a:pPr>
            <a:r>
              <a:rPr lang="en-US" dirty="0"/>
              <a:t>The event date corresponds to no other confounding major news release of</a:t>
            </a:r>
            <a:r>
              <a:rPr lang="zh-CN" altLang="en-US" dirty="0"/>
              <a:t> </a:t>
            </a:r>
            <a:r>
              <a:rPr lang="en-US" dirty="0"/>
              <a:t>potentially economically important. Stock returns around the event therefore plausibly reflect</a:t>
            </a:r>
            <a:r>
              <a:rPr lang="zh-CN" altLang="en-US" dirty="0"/>
              <a:t> </a:t>
            </a:r>
            <a:r>
              <a:rPr lang="en-US" dirty="0"/>
              <a:t>investors’ initial expectations as to </a:t>
            </a:r>
            <a:r>
              <a:rPr lang="en-US" b="1" dirty="0"/>
              <a:t>whether the policy announcement signaled a new</a:t>
            </a:r>
            <a:r>
              <a:rPr lang="zh-CN" altLang="en-US" b="1" dirty="0"/>
              <a:t> </a:t>
            </a:r>
            <a:r>
              <a:rPr lang="en-US" b="1" dirty="0"/>
              <a:t>administration firmly in charge and launching a substantive reform (with differential impact across</a:t>
            </a:r>
            <a:r>
              <a:rPr lang="zh-CN" altLang="en-US" b="1" dirty="0"/>
              <a:t> </a:t>
            </a:r>
            <a:r>
              <a:rPr lang="en-US" b="1" dirty="0"/>
              <a:t>the economy) or merely an abruptly fiercer inter-factional power struggle within the Party.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This </a:t>
            </a:r>
            <a:r>
              <a:rPr lang="en-US" dirty="0"/>
              <a:t>period of relative market calm is </a:t>
            </a:r>
            <a:r>
              <a:rPr lang="en-US" altLang="zh-CN" dirty="0" smtClean="0"/>
              <a:t>also</a:t>
            </a:r>
            <a:r>
              <a:rPr lang="en-US" dirty="0" smtClean="0"/>
              <a:t> </a:t>
            </a:r>
            <a:r>
              <a:rPr lang="en-US" dirty="0"/>
              <a:t>favorable </a:t>
            </a:r>
            <a:r>
              <a:rPr lang="en-US" dirty="0" smtClean="0"/>
              <a:t>to</a:t>
            </a:r>
            <a:r>
              <a:rPr lang="zh-CN" altLang="en-US" dirty="0" smtClean="0"/>
              <a:t> </a:t>
            </a:r>
            <a:r>
              <a:rPr lang="en-US" dirty="0" smtClean="0"/>
              <a:t>searching </a:t>
            </a:r>
            <a:r>
              <a:rPr lang="en-US" dirty="0"/>
              <a:t>for </a:t>
            </a:r>
            <a:r>
              <a:rPr lang="en-US" b="1" dirty="0"/>
              <a:t>information-driven share price movements </a:t>
            </a:r>
            <a:r>
              <a:rPr lang="en-US" dirty="0"/>
              <a:t>in China’s markets</a:t>
            </a:r>
            <a:r>
              <a:rPr lang="en-US" dirty="0" smtClean="0"/>
              <a:t>.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98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Modified Event Study </a:t>
            </a:r>
            <a:r>
              <a:rPr lang="en-US" sz="2200" b="1" dirty="0" smtClean="0"/>
              <a:t>Methodology</a:t>
            </a:r>
            <a:endParaRPr lang="zh-CN" altLang="en-US" sz="2200" b="1" dirty="0" smtClean="0"/>
          </a:p>
          <a:p>
            <a:pPr>
              <a:lnSpc>
                <a:spcPct val="150000"/>
              </a:lnSpc>
            </a:pP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Eight-point Policy was designed to </a:t>
            </a:r>
            <a:r>
              <a:rPr lang="en-US" dirty="0" smtClean="0"/>
              <a:t>affect</a:t>
            </a:r>
            <a:r>
              <a:rPr lang="zh-CN" altLang="en-US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entire economy, not specific firms, and to affect all firms at once. This motivates our </a:t>
            </a:r>
            <a:r>
              <a:rPr lang="en-US" b="1" dirty="0" smtClean="0"/>
              <a:t>first</a:t>
            </a:r>
            <a:r>
              <a:rPr lang="zh-CN" altLang="en-US" dirty="0" smtClean="0"/>
              <a:t> </a:t>
            </a:r>
            <a:r>
              <a:rPr lang="en-US" b="1" dirty="0" smtClean="0"/>
              <a:t>examining </a:t>
            </a:r>
            <a:r>
              <a:rPr lang="en-US" b="1" dirty="0"/>
              <a:t>the market portfolio’s raw return on and around the event date</a:t>
            </a:r>
            <a:r>
              <a:rPr lang="en-US" dirty="0"/>
              <a:t>, instead of subtracting </a:t>
            </a:r>
            <a:r>
              <a:rPr lang="en-US" dirty="0" smtClean="0"/>
              <a:t>it</a:t>
            </a:r>
            <a:r>
              <a:rPr lang="zh-CN" altLang="en-U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form abnormal returns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Second, we expect </a:t>
            </a:r>
            <a:r>
              <a:rPr lang="en-US" b="1" dirty="0"/>
              <a:t>different sorts of firms in different parts of the country to be differently</a:t>
            </a:r>
            <a:r>
              <a:rPr lang="zh-CN" altLang="en-US" b="1" dirty="0"/>
              <a:t> </a:t>
            </a:r>
            <a:r>
              <a:rPr lang="en-US" b="1" dirty="0"/>
              <a:t>affected by the Eight-point Policy. </a:t>
            </a:r>
            <a:r>
              <a:rPr lang="en-US" dirty="0"/>
              <a:t>We investigate this by comparing the returns of portfolios of</a:t>
            </a:r>
            <a:r>
              <a:rPr lang="zh-CN" altLang="en-US" dirty="0"/>
              <a:t> </a:t>
            </a:r>
            <a:r>
              <a:rPr lang="en-US" dirty="0"/>
              <a:t>firms based in different provinces or with different characteristics. These exercises use the tests</a:t>
            </a:r>
            <a:r>
              <a:rPr lang="zh-CN" altLang="en-US" dirty="0"/>
              <a:t> </a:t>
            </a:r>
            <a:r>
              <a:rPr lang="en-US" dirty="0" err="1"/>
              <a:t>Schwert</a:t>
            </a:r>
            <a:r>
              <a:rPr lang="en-US" dirty="0"/>
              <a:t> (1981) recommends for event studies of regulatory changes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Finally, we </a:t>
            </a:r>
            <a:r>
              <a:rPr lang="en-US" b="1" dirty="0"/>
              <a:t>explore heterogeneity in the reactions of different sorts of firms to the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b="1" dirty="0" smtClean="0"/>
              <a:t>   </a:t>
            </a:r>
            <a:r>
              <a:rPr lang="en-US" b="1" dirty="0" smtClean="0"/>
              <a:t>announcement </a:t>
            </a:r>
            <a:r>
              <a:rPr lang="en-US" b="1" dirty="0"/>
              <a:t>by running regressions </a:t>
            </a:r>
            <a:r>
              <a:rPr lang="en-US" dirty="0"/>
              <a:t>explaining either firm-level cumulative raw </a:t>
            </a:r>
            <a:r>
              <a:rPr lang="zh-CN" altLang="en-US" dirty="0" smtClean="0"/>
              <a:t>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dirty="0" smtClean="0"/>
              <a:t>returns </a:t>
            </a:r>
            <a:r>
              <a:rPr lang="en-US" dirty="0"/>
              <a:t>or </a:t>
            </a:r>
            <a:r>
              <a:rPr lang="en-US" dirty="0" smtClean="0"/>
              <a:t>firm</a:t>
            </a:r>
            <a:r>
              <a:rPr lang="zh-CN" altLang="en-US" dirty="0" smtClean="0"/>
              <a:t> </a:t>
            </a:r>
            <a:r>
              <a:rPr lang="en-US" dirty="0" smtClean="0"/>
              <a:t>level</a:t>
            </a:r>
            <a:r>
              <a:rPr lang="zh-CN" altLang="en-US" dirty="0" smtClean="0"/>
              <a:t> </a:t>
            </a:r>
            <a:r>
              <a:rPr lang="en-US" dirty="0" smtClean="0"/>
              <a:t>cumulative </a:t>
            </a:r>
            <a:r>
              <a:rPr lang="en-US" dirty="0"/>
              <a:t>abnormal returns. These regressions </a:t>
            </a:r>
            <a:r>
              <a:rPr lang="en-US" b="1" dirty="0"/>
              <a:t>assume a </a:t>
            </a:r>
            <a:endParaRPr lang="zh-CN" altLang="en-US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b="1" dirty="0"/>
              <a:t> </a:t>
            </a:r>
            <a:r>
              <a:rPr lang="zh-CN" altLang="en-US" b="1" dirty="0" smtClean="0"/>
              <a:t>  </a:t>
            </a:r>
            <a:r>
              <a:rPr lang="en-US" b="1" dirty="0" smtClean="0"/>
              <a:t>meaningful </a:t>
            </a:r>
            <a:r>
              <a:rPr lang="en-US" b="1" dirty="0"/>
              <a:t>degree </a:t>
            </a:r>
            <a:r>
              <a:rPr lang="en-US" b="1" dirty="0" smtClean="0"/>
              <a:t>of</a:t>
            </a:r>
            <a:r>
              <a:rPr lang="zh-CN" altLang="en-US" b="1" dirty="0" smtClean="0"/>
              <a:t> </a:t>
            </a:r>
            <a:r>
              <a:rPr lang="en-US" b="1" dirty="0" smtClean="0"/>
              <a:t>independence </a:t>
            </a:r>
            <a:r>
              <a:rPr lang="en-US" dirty="0"/>
              <a:t>in the idiosyncratic components of individual </a:t>
            </a:r>
            <a:r>
              <a:rPr lang="zh-CN" altLang="en-US" dirty="0" smtClean="0"/>
              <a:t> 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dirty="0" smtClean="0"/>
              <a:t>firms</a:t>
            </a:r>
            <a:r>
              <a:rPr lang="en-US" dirty="0"/>
              <a:t>’ reactions to the </a:t>
            </a:r>
            <a:r>
              <a:rPr lang="en-US" dirty="0" smtClean="0"/>
              <a:t>Eight-point</a:t>
            </a:r>
            <a:r>
              <a:rPr lang="zh-CN" altLang="en-US" dirty="0" smtClean="0"/>
              <a:t> </a:t>
            </a:r>
            <a:r>
              <a:rPr lang="en-US" dirty="0" smtClean="0"/>
              <a:t>Policy</a:t>
            </a:r>
            <a:r>
              <a:rPr lang="en-US" dirty="0"/>
              <a:t>. </a:t>
            </a:r>
            <a:endParaRPr lang="zh-CN" altLang="en-US" dirty="0"/>
          </a:p>
          <a:p>
            <a:pPr>
              <a:lnSpc>
                <a:spcPct val="160000"/>
              </a:lnSpc>
            </a:pPr>
            <a:r>
              <a:rPr lang="en-US" b="1" dirty="0" smtClean="0"/>
              <a:t>To </a:t>
            </a:r>
            <a:r>
              <a:rPr lang="en-US" b="1" dirty="0"/>
              <a:t>mitigate overstating statistical significance, </a:t>
            </a:r>
            <a:r>
              <a:rPr lang="en-US" dirty="0"/>
              <a:t>we cluster standard errors both by </a:t>
            </a:r>
            <a:r>
              <a:rPr lang="en-US" dirty="0" smtClean="0"/>
              <a:t>industry</a:t>
            </a:r>
            <a:r>
              <a:rPr lang="zh-CN" alt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by province</a:t>
            </a:r>
            <a:r>
              <a:rPr lang="en-US" dirty="0" smtClean="0"/>
              <a:t>.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sz="2600" b="1" dirty="0" smtClean="0"/>
              <a:t>Sample</a:t>
            </a:r>
            <a:endParaRPr lang="zh-CN" altLang="en-US" sz="2600" b="1" dirty="0" smtClean="0"/>
          </a:p>
          <a:p>
            <a:pPr>
              <a:lnSpc>
                <a:spcPct val="170000"/>
              </a:lnSpc>
            </a:pPr>
            <a:r>
              <a:rPr lang="en-US" dirty="0"/>
              <a:t>Our sample is all firms listed on China’s two stock exchanges – the Shanghai Stock Exchange </a:t>
            </a:r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dirty="0"/>
              <a:t>the Shenzhen Stock Exchange. Stock returns and financial data are from the CSMAR database.</a:t>
            </a:r>
          </a:p>
          <a:p>
            <a:pPr>
              <a:lnSpc>
                <a:spcPct val="170000"/>
              </a:lnSpc>
            </a:pPr>
            <a:r>
              <a:rPr lang="en-US" dirty="0"/>
              <a:t>We drop all firms with material corporate events, such as stock or cash dividends, stock splits </a:t>
            </a:r>
            <a:r>
              <a:rPr lang="en-US" dirty="0" smtClean="0"/>
              <a:t>or</a:t>
            </a:r>
            <a:r>
              <a:rPr lang="zh-CN" altLang="en-US" dirty="0" smtClean="0"/>
              <a:t> </a:t>
            </a:r>
            <a:r>
              <a:rPr lang="en-US" dirty="0" smtClean="0"/>
              <a:t>reverse-splits</a:t>
            </a:r>
            <a:r>
              <a:rPr lang="en-US" dirty="0"/>
              <a:t>, new share issuances, or M&amp;A announcements, in the five-day event </a:t>
            </a:r>
            <a:r>
              <a:rPr lang="en-US" dirty="0" smtClean="0"/>
              <a:t>window</a:t>
            </a:r>
            <a:r>
              <a:rPr lang="zh-CN" altLang="en-US" dirty="0" smtClean="0"/>
              <a:t> </a:t>
            </a:r>
            <a:r>
              <a:rPr lang="en-US" dirty="0" smtClean="0"/>
              <a:t>surrounding </a:t>
            </a:r>
            <a:r>
              <a:rPr lang="en-US" dirty="0"/>
              <a:t>the Dec. 4th 2012 event date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lnSpc>
                <a:spcPct val="170000"/>
              </a:lnSpc>
            </a:pPr>
            <a:r>
              <a:rPr lang="en-US" dirty="0"/>
              <a:t>In looking at how different stocks might react differently to the Eight Point </a:t>
            </a:r>
            <a:r>
              <a:rPr lang="en-US" dirty="0" smtClean="0"/>
              <a:t>Policy</a:t>
            </a:r>
            <a:r>
              <a:rPr lang="zh-CN" altLang="en-US" dirty="0" smtClean="0"/>
              <a:t> </a:t>
            </a:r>
            <a:r>
              <a:rPr lang="en-US" dirty="0" smtClean="0"/>
              <a:t>announcement</a:t>
            </a:r>
            <a:r>
              <a:rPr lang="en-US" dirty="0"/>
              <a:t>, we consider firm types – </a:t>
            </a:r>
            <a:r>
              <a:rPr lang="en-US" b="1" dirty="0"/>
              <a:t>SOEs versus </a:t>
            </a:r>
            <a:r>
              <a:rPr lang="en-US" b="1" dirty="0" err="1"/>
              <a:t>nonSOEs</a:t>
            </a:r>
            <a:r>
              <a:rPr lang="en-US" b="1" dirty="0"/>
              <a:t>, their likely past investment </a:t>
            </a:r>
            <a:r>
              <a:rPr lang="en-US" b="1" dirty="0" smtClean="0"/>
              <a:t>in</a:t>
            </a:r>
            <a:r>
              <a:rPr lang="zh-CN" altLang="en-US" b="1" dirty="0" smtClean="0"/>
              <a:t> </a:t>
            </a:r>
            <a:r>
              <a:rPr lang="en-US" b="1" dirty="0" smtClean="0"/>
              <a:t>official </a:t>
            </a:r>
            <a:r>
              <a:rPr lang="en-US" b="1" dirty="0"/>
              <a:t>connections, and the institutional environment in which they reside.</a:t>
            </a:r>
          </a:p>
        </p:txBody>
      </p:sp>
    </p:spTree>
    <p:extLst>
      <p:ext uri="{BB962C8B-B14F-4D97-AF65-F5344CB8AC3E}">
        <p14:creationId xmlns:p14="http://schemas.microsoft.com/office/powerpoint/2010/main" val="14127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b="1" dirty="0"/>
              <a:t>Firm Type: SOEs and </a:t>
            </a:r>
            <a:r>
              <a:rPr lang="en-US" sz="2600" b="1" dirty="0" err="1" smtClean="0"/>
              <a:t>nonSOEs</a:t>
            </a:r>
            <a:endParaRPr lang="zh-CN" altLang="en-US" sz="2600" b="1" dirty="0" smtClean="0"/>
          </a:p>
          <a:p>
            <a:pPr>
              <a:lnSpc>
                <a:spcPct val="160000"/>
              </a:lnSpc>
            </a:pPr>
            <a:r>
              <a:rPr lang="en-US" dirty="0"/>
              <a:t>China has two broadly defined classes of listed firms, state-owned enterprises (SOEs) and </a:t>
            </a:r>
            <a:r>
              <a:rPr lang="en-US" dirty="0" err="1" smtClean="0"/>
              <a:t>nonstate</a:t>
            </a:r>
            <a:r>
              <a:rPr lang="en-US" dirty="0" smtClean="0"/>
              <a:t>-owned </a:t>
            </a:r>
            <a:r>
              <a:rPr lang="en-US" dirty="0"/>
              <a:t>firms (</a:t>
            </a:r>
            <a:r>
              <a:rPr lang="en-US" dirty="0" err="1"/>
              <a:t>nonSOEs</a:t>
            </a:r>
            <a:r>
              <a:rPr lang="en-US" dirty="0"/>
              <a:t>). </a:t>
            </a:r>
            <a:endParaRPr lang="zh-CN" alt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SOE </a:t>
            </a:r>
            <a:r>
              <a:rPr lang="en-US" dirty="0"/>
              <a:t>top managers are career-minded bureaucrats, usually </a:t>
            </a:r>
            <a:r>
              <a:rPr lang="en-US" dirty="0" smtClean="0"/>
              <a:t>assigned</a:t>
            </a:r>
            <a:r>
              <a:rPr lang="zh-CN" altLang="en-U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an SOE for only a few years before being moved on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altLang="zh-CN" dirty="0" smtClean="0"/>
              <a:t>Their</a:t>
            </a:r>
            <a:r>
              <a:rPr lang="zh-CN" altLang="en-US" dirty="0" smtClean="0"/>
              <a:t> </a:t>
            </a:r>
            <a:r>
              <a:rPr lang="en-US" dirty="0" smtClean="0"/>
              <a:t>promotion </a:t>
            </a:r>
            <a:r>
              <a:rPr lang="en-US" dirty="0"/>
              <a:t>prospects depending </a:t>
            </a:r>
            <a:r>
              <a:rPr lang="en-US" dirty="0" smtClean="0"/>
              <a:t>on</a:t>
            </a:r>
            <a:r>
              <a:rPr lang="zh-CN" altLang="en-US" dirty="0" smtClean="0"/>
              <a:t> </a:t>
            </a:r>
            <a:r>
              <a:rPr lang="en-US" dirty="0" smtClean="0"/>
              <a:t>faithfully </a:t>
            </a:r>
            <a:r>
              <a:rPr lang="en-US" dirty="0"/>
              <a:t>implementing Party </a:t>
            </a:r>
            <a:r>
              <a:rPr lang="en-US" dirty="0" smtClean="0"/>
              <a:t>directives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>
              <a:lnSpc>
                <a:spcPct val="160000"/>
              </a:lnSpc>
            </a:pPr>
            <a:r>
              <a:rPr lang="en-US" dirty="0"/>
              <a:t>SOEs appear to enjoy </a:t>
            </a:r>
            <a:r>
              <a:rPr lang="en-US" dirty="0" smtClean="0"/>
              <a:t>favorable</a:t>
            </a:r>
            <a:r>
              <a:rPr lang="zh-CN" altLang="en-US" dirty="0" smtClean="0"/>
              <a:t> </a:t>
            </a:r>
            <a:r>
              <a:rPr lang="en-US" dirty="0" smtClean="0"/>
              <a:t>official </a:t>
            </a:r>
            <a:r>
              <a:rPr lang="en-US" dirty="0"/>
              <a:t>treatment. For example, SOEs have preferential access to bank loans, the dominant </a:t>
            </a:r>
            <a:r>
              <a:rPr lang="en-US" dirty="0" smtClean="0"/>
              <a:t>form</a:t>
            </a:r>
            <a:r>
              <a:rPr lang="zh-CN" altLang="en-US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financing in </a:t>
            </a:r>
            <a:r>
              <a:rPr lang="en-US" dirty="0" smtClean="0"/>
              <a:t>China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dirty="0" smtClean="0"/>
              <a:t>SOEs </a:t>
            </a:r>
            <a:r>
              <a:rPr lang="en-US" dirty="0"/>
              <a:t>often have </a:t>
            </a:r>
            <a:r>
              <a:rPr lang="en-US" dirty="0" smtClean="0"/>
              <a:t>state-enforced</a:t>
            </a:r>
            <a:r>
              <a:rPr lang="zh-CN" altLang="en-US" dirty="0" smtClean="0"/>
              <a:t> </a:t>
            </a:r>
            <a:r>
              <a:rPr lang="en-US" dirty="0" smtClean="0"/>
              <a:t>monopoles </a:t>
            </a:r>
            <a:r>
              <a:rPr lang="en-US" dirty="0"/>
              <a:t>in key sectors including natural resources, civil aviation, communications, and </a:t>
            </a:r>
            <a:r>
              <a:rPr lang="en-US" dirty="0" smtClean="0"/>
              <a:t>finance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Description</a:t>
            </a:r>
            <a:endParaRPr lang="zh-CN" altLang="en-US" dirty="0" smtClean="0"/>
          </a:p>
          <a:p>
            <a:r>
              <a:rPr lang="en-US" dirty="0" smtClean="0"/>
              <a:t>Methodology</a:t>
            </a:r>
            <a:endParaRPr lang="zh-CN" altLang="en-US" dirty="0" smtClean="0"/>
          </a:p>
          <a:p>
            <a:r>
              <a:rPr lang="en-US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(Sample,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Firm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Type,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Investment,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Development)</a:t>
            </a:r>
            <a:endParaRPr lang="zh-CN" altLang="en-US" dirty="0" smtClean="0"/>
          </a:p>
          <a:p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Findings</a:t>
            </a:r>
            <a:endParaRPr lang="zh-CN" altLang="en-US" dirty="0" smtClean="0"/>
          </a:p>
          <a:p>
            <a:r>
              <a:rPr lang="en-US" altLang="zh-CN" dirty="0" smtClean="0"/>
              <a:t>Robustness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Discussion</a:t>
            </a:r>
            <a:endParaRPr lang="zh-CN" altLang="en-US" dirty="0" smtClean="0"/>
          </a:p>
          <a:p>
            <a:r>
              <a:rPr lang="en-US" altLang="zh-CN" dirty="0" smtClean="0"/>
              <a:t>Conclusion</a:t>
            </a:r>
            <a:endParaRPr lang="zh-CN" altLang="en-US" dirty="0" smtClean="0"/>
          </a:p>
          <a:p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Opinion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NonSOE top executives, in contrast to those of SOEs, often have substantial </a:t>
            </a:r>
            <a:r>
              <a:rPr lang="en-US" dirty="0" smtClean="0"/>
              <a:t>equity</a:t>
            </a:r>
            <a:r>
              <a:rPr lang="zh-CN" altLang="en-US" dirty="0" smtClean="0"/>
              <a:t> </a:t>
            </a:r>
            <a:r>
              <a:rPr lang="en-US" dirty="0" smtClean="0"/>
              <a:t>ownership </a:t>
            </a:r>
            <a:r>
              <a:rPr lang="en-US" dirty="0"/>
              <a:t>stakes, and their careers are more tied to their firms’ </a:t>
            </a:r>
            <a:r>
              <a:rPr lang="en-US" dirty="0" smtClean="0"/>
              <a:t>prospects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NonSOEs</a:t>
            </a:r>
            <a:r>
              <a:rPr lang="en-US" dirty="0" smtClean="0"/>
              <a:t> </a:t>
            </a:r>
            <a:r>
              <a:rPr lang="en-US" dirty="0"/>
              <a:t>are not intrinsically connected to the civil service, and have less access to </a:t>
            </a:r>
            <a:r>
              <a:rPr lang="en-US" dirty="0" smtClean="0"/>
              <a:t>state</a:t>
            </a:r>
            <a:r>
              <a:rPr lang="zh-CN" altLang="en-US" dirty="0" smtClean="0"/>
              <a:t> </a:t>
            </a:r>
            <a:r>
              <a:rPr lang="en-US" dirty="0" smtClean="0"/>
              <a:t>owned</a:t>
            </a:r>
            <a:r>
              <a:rPr lang="zh-CN" altLang="en-US" dirty="0" smtClean="0"/>
              <a:t> </a:t>
            </a:r>
            <a:r>
              <a:rPr lang="en-US" dirty="0" smtClean="0"/>
              <a:t>bank </a:t>
            </a:r>
            <a:r>
              <a:rPr lang="en-US" dirty="0"/>
              <a:t>loans, capital markets (e.g. IPO) </a:t>
            </a:r>
            <a:r>
              <a:rPr lang="en-US" dirty="0" smtClean="0"/>
              <a:t>and </a:t>
            </a:r>
            <a:r>
              <a:rPr lang="en-US" dirty="0"/>
              <a:t>official licenses to enter new lines of business.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altLang="zh-CN" dirty="0" err="1"/>
              <a:t>N</a:t>
            </a:r>
            <a:r>
              <a:rPr lang="en-US" dirty="0" err="1" smtClean="0"/>
              <a:t>onSOEs</a:t>
            </a:r>
            <a:r>
              <a:rPr lang="en-US" dirty="0" smtClean="0"/>
              <a:t> </a:t>
            </a:r>
            <a:r>
              <a:rPr lang="en-US" dirty="0"/>
              <a:t>must contend with more severe bureaucratic obstacles than SOEs confront.</a:t>
            </a:r>
          </a:p>
        </p:txBody>
      </p:sp>
    </p:spTree>
    <p:extLst>
      <p:ext uri="{BB962C8B-B14F-4D97-AF65-F5344CB8AC3E}">
        <p14:creationId xmlns:p14="http://schemas.microsoft.com/office/powerpoint/2010/main" val="15539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dirty="0"/>
              <a:t>genuine anti-corruption reforms mitigated officials’ discretionary </a:t>
            </a:r>
            <a:r>
              <a:rPr lang="en-US" dirty="0" smtClean="0"/>
              <a:t>powers,</a:t>
            </a:r>
            <a:r>
              <a:rPr lang="zh-CN" altLang="en-US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competitive firms would obtain more financing and business opportunities; and this </a:t>
            </a:r>
            <a:r>
              <a:rPr lang="en-US" dirty="0" smtClean="0"/>
              <a:t>could</a:t>
            </a:r>
            <a:r>
              <a:rPr lang="zh-CN" altLang="en-US" dirty="0" smtClean="0"/>
              <a:t> </a:t>
            </a:r>
            <a:r>
              <a:rPr lang="en-US" dirty="0" smtClean="0"/>
              <a:t>encourage </a:t>
            </a:r>
            <a:r>
              <a:rPr lang="en-US" dirty="0" err="1"/>
              <a:t>nonSOEs</a:t>
            </a:r>
            <a:r>
              <a:rPr lang="en-US" dirty="0"/>
              <a:t> more than SOEs. 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contrast, if it leads to bureaucratic paralysis </a:t>
            </a:r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increasing </a:t>
            </a:r>
            <a:r>
              <a:rPr lang="en-US" dirty="0"/>
              <a:t>the cost of doing business, </a:t>
            </a:r>
            <a:r>
              <a:rPr lang="en-US" dirty="0" err="1"/>
              <a:t>nonSOEs</a:t>
            </a:r>
            <a:r>
              <a:rPr lang="en-US" dirty="0"/>
              <a:t> could be worse affected than SOEs.</a:t>
            </a:r>
          </a:p>
        </p:txBody>
      </p:sp>
    </p:spTree>
    <p:extLst>
      <p:ext uri="{BB962C8B-B14F-4D97-AF65-F5344CB8AC3E}">
        <p14:creationId xmlns:p14="http://schemas.microsoft.com/office/powerpoint/2010/main" val="14599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(Firm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Classification)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State control over listed firms is sometimes exercised through control chains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   </a:t>
            </a:r>
            <a:r>
              <a:rPr lang="en-US" dirty="0" smtClean="0"/>
              <a:t>intermediate </a:t>
            </a:r>
            <a:r>
              <a:rPr lang="en-US" dirty="0"/>
              <a:t>firms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We </a:t>
            </a:r>
            <a:r>
              <a:rPr lang="en-US" dirty="0"/>
              <a:t>make an </a:t>
            </a:r>
            <a:r>
              <a:rPr lang="en-US" dirty="0" smtClean="0"/>
              <a:t>indicator</a:t>
            </a:r>
            <a:r>
              <a:rPr lang="zh-CN" altLang="en-US" dirty="0" smtClean="0"/>
              <a:t> </a:t>
            </a:r>
            <a:r>
              <a:rPr lang="en-US" dirty="0" smtClean="0"/>
              <a:t>variable </a:t>
            </a:r>
            <a:r>
              <a:rPr lang="en-US" dirty="0"/>
              <a:t>that flags state-owned enterprises (SOEs), by which we mean firms controlled by the </a:t>
            </a:r>
            <a:r>
              <a:rPr lang="en-US" dirty="0" smtClean="0"/>
              <a:t>state</a:t>
            </a:r>
            <a:r>
              <a:rPr lang="zh-CN" altLang="en-US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state organs at or above the </a:t>
            </a:r>
            <a:r>
              <a:rPr lang="en-US" dirty="0" smtClean="0"/>
              <a:t>30%</a:t>
            </a:r>
            <a:r>
              <a:rPr lang="zh-CN" altLang="en-US" dirty="0" smtClean="0"/>
              <a:t> </a:t>
            </a:r>
            <a:r>
              <a:rPr lang="en-US" dirty="0" smtClean="0"/>
              <a:t>threshold</a:t>
            </a:r>
            <a:r>
              <a:rPr lang="en-US" dirty="0"/>
              <a:t>, either directly or indirectly via equity control </a:t>
            </a:r>
            <a:r>
              <a:rPr lang="en-US" dirty="0" smtClean="0"/>
              <a:t>chains</a:t>
            </a:r>
            <a:r>
              <a:rPr lang="zh-CN" altLang="en-US" dirty="0" smtClean="0"/>
              <a:t> </a:t>
            </a:r>
            <a:r>
              <a:rPr lang="fi-FI" dirty="0" err="1" smtClean="0"/>
              <a:t>whose</a:t>
            </a:r>
            <a:r>
              <a:rPr lang="fi-FI" dirty="0" smtClean="0"/>
              <a:t> </a:t>
            </a:r>
            <a:r>
              <a:rPr lang="fi-FI" dirty="0" err="1"/>
              <a:t>weakest</a:t>
            </a:r>
            <a:r>
              <a:rPr lang="fi-FI" dirty="0"/>
              <a:t> </a:t>
            </a:r>
            <a:r>
              <a:rPr lang="fi-FI" dirty="0" err="1"/>
              <a:t>link</a:t>
            </a:r>
            <a:r>
              <a:rPr lang="fi-FI" dirty="0"/>
              <a:t> is 30%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higher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Investment in </a:t>
            </a:r>
            <a:r>
              <a:rPr lang="en-US" sz="2200" b="1" dirty="0" smtClean="0"/>
              <a:t>Connection</a:t>
            </a:r>
            <a:endParaRPr lang="zh-CN" altLang="en-US" sz="2200" b="1" dirty="0" smtClean="0"/>
          </a:p>
          <a:p>
            <a:pPr>
              <a:lnSpc>
                <a:spcPct val="150000"/>
              </a:lnSpc>
            </a:pPr>
            <a:r>
              <a:rPr lang="en-US" dirty="0"/>
              <a:t>Prior work suggests that reducing corruption diminishes the value of a firm’s political </a:t>
            </a:r>
            <a:r>
              <a:rPr lang="en-US" dirty="0" smtClean="0"/>
              <a:t>connections</a:t>
            </a:r>
            <a:r>
              <a:rPr lang="zh-CN" alt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Fisman</a:t>
            </a:r>
            <a:r>
              <a:rPr lang="en-US" dirty="0" smtClean="0"/>
              <a:t> </a:t>
            </a:r>
            <a:r>
              <a:rPr lang="en-US" dirty="0"/>
              <a:t>(2001)). Different firms may have invested different amounts in connections. A </a:t>
            </a:r>
            <a:r>
              <a:rPr lang="en-US" dirty="0" smtClean="0"/>
              <a:t>binding</a:t>
            </a:r>
            <a:r>
              <a:rPr lang="zh-CN" altLang="en-US" dirty="0" smtClean="0"/>
              <a:t> </a:t>
            </a:r>
            <a:r>
              <a:rPr lang="en-US" dirty="0" smtClean="0"/>
              <a:t>anti-corruption </a:t>
            </a:r>
            <a:r>
              <a:rPr lang="en-US" dirty="0"/>
              <a:t>reform that reduces the importance of such connections might adversely </a:t>
            </a:r>
            <a:r>
              <a:rPr lang="en-US" dirty="0" smtClean="0"/>
              <a:t>affect</a:t>
            </a:r>
            <a:r>
              <a:rPr lang="zh-CN" altLang="en-US" dirty="0" smtClean="0"/>
              <a:t> </a:t>
            </a:r>
            <a:r>
              <a:rPr lang="en-US" dirty="0" smtClean="0"/>
              <a:t>firms </a:t>
            </a:r>
            <a:r>
              <a:rPr lang="en-US" dirty="0"/>
              <a:t>with substantial such investments, even as it lifts the burden of corruption from the </a:t>
            </a:r>
            <a:r>
              <a:rPr lang="en-US" dirty="0" smtClean="0"/>
              <a:t>economy</a:t>
            </a:r>
            <a:r>
              <a:rPr lang="zh-CN" altLang="en-US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a whole.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Cai</a:t>
            </a:r>
            <a:r>
              <a:rPr lang="en-US" dirty="0" smtClean="0"/>
              <a:t> </a:t>
            </a:r>
            <a:r>
              <a:rPr lang="en-US" dirty="0"/>
              <a:t>et al. (2011) show that firm-level “entertainment &amp; travel costs” from the </a:t>
            </a:r>
            <a:r>
              <a:rPr lang="en-US" dirty="0" smtClean="0"/>
              <a:t>WIND</a:t>
            </a:r>
            <a:r>
              <a:rPr lang="zh-CN" altLang="en-US" dirty="0" smtClean="0"/>
              <a:t> </a:t>
            </a:r>
            <a:r>
              <a:rPr lang="en-US" dirty="0" smtClean="0"/>
              <a:t>database </a:t>
            </a:r>
            <a:r>
              <a:rPr lang="en-US" dirty="0"/>
              <a:t>proxy for firms’ investment in connections.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58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However, ETC also includes </a:t>
            </a:r>
            <a:r>
              <a:rPr lang="en-US" dirty="0" smtClean="0"/>
              <a:t>executives</a:t>
            </a:r>
            <a:r>
              <a:rPr lang="zh-CN" altLang="en-US" dirty="0" smtClean="0"/>
              <a:t> </a:t>
            </a:r>
            <a:r>
              <a:rPr lang="en-US" dirty="0" smtClean="0"/>
              <a:t>spending </a:t>
            </a:r>
            <a:r>
              <a:rPr lang="en-US" dirty="0"/>
              <a:t>on their own entertainment and </a:t>
            </a:r>
            <a:r>
              <a:rPr lang="en-US" dirty="0" smtClean="0"/>
              <a:t>travel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dirty="0" smtClean="0"/>
              <a:t>We</a:t>
            </a:r>
            <a:r>
              <a:rPr lang="zh-CN" altLang="en-US" dirty="0"/>
              <a:t> </a:t>
            </a:r>
            <a:r>
              <a:rPr lang="en-US" dirty="0" smtClean="0"/>
              <a:t>therefore </a:t>
            </a:r>
            <a:r>
              <a:rPr lang="en-US" dirty="0"/>
              <a:t>allow that ETC might reflect either investment in connections or private benefits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We speculate that the insider private benefits </a:t>
            </a:r>
            <a:r>
              <a:rPr lang="en-US" b="1" dirty="0" smtClean="0"/>
              <a:t>component</a:t>
            </a:r>
            <a:r>
              <a:rPr lang="zh-CN" altLang="en-US" b="1" dirty="0" smtClean="0"/>
              <a:t> </a:t>
            </a:r>
            <a:r>
              <a:rPr lang="en-US" b="1" dirty="0" smtClean="0"/>
              <a:t>of </a:t>
            </a:r>
            <a:r>
              <a:rPr lang="en-US" b="1" dirty="0"/>
              <a:t>ETC is likely higher in SOEs than in </a:t>
            </a:r>
            <a:r>
              <a:rPr lang="en-US" b="1" dirty="0" err="1"/>
              <a:t>nonSOEs</a:t>
            </a:r>
            <a:r>
              <a:rPr lang="en-US" b="1" dirty="0"/>
              <a:t>. </a:t>
            </a:r>
            <a:r>
              <a:rPr lang="en-US" dirty="0"/>
              <a:t>If the Eight-point Policy mitigates </a:t>
            </a:r>
            <a:r>
              <a:rPr lang="en-US" dirty="0" smtClean="0"/>
              <a:t>private</a:t>
            </a:r>
            <a:r>
              <a:rPr lang="zh-CN" altLang="en-US" dirty="0" smtClean="0"/>
              <a:t> </a:t>
            </a:r>
            <a:r>
              <a:rPr lang="en-US" dirty="0" smtClean="0"/>
              <a:t>benefits</a:t>
            </a:r>
            <a:r>
              <a:rPr lang="en-US" dirty="0"/>
              <a:t>, SOE shareholders would then gain more than </a:t>
            </a:r>
            <a:r>
              <a:rPr lang="en-US" dirty="0" err="1"/>
              <a:t>nonSOE</a:t>
            </a:r>
            <a:r>
              <a:rPr lang="en-US" dirty="0"/>
              <a:t> shareholders.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88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Development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Market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Institutions</a:t>
            </a:r>
            <a:endParaRPr lang="zh-CN" altLang="en-US" b="1" dirty="0" smtClean="0"/>
          </a:p>
          <a:p>
            <a:pPr>
              <a:lnSpc>
                <a:spcPct val="150000"/>
              </a:lnSpc>
            </a:pPr>
            <a:r>
              <a:rPr lang="en-US" dirty="0"/>
              <a:t>Market reforms have progressed to very different stages in different provinces. Where </a:t>
            </a:r>
            <a:r>
              <a:rPr lang="en-US" dirty="0" smtClean="0"/>
              <a:t>market</a:t>
            </a:r>
            <a:r>
              <a:rPr lang="zh-CN" altLang="en-US" dirty="0" smtClean="0"/>
              <a:t> </a:t>
            </a:r>
            <a:r>
              <a:rPr lang="en-US" dirty="0" smtClean="0"/>
              <a:t>institutions </a:t>
            </a:r>
            <a:r>
              <a:rPr lang="en-US" dirty="0"/>
              <a:t>are </a:t>
            </a:r>
            <a:r>
              <a:rPr lang="en-US" b="1" dirty="0"/>
              <a:t>better developed</a:t>
            </a:r>
            <a:r>
              <a:rPr lang="en-US" dirty="0"/>
              <a:t>, reducing corruption plausibly </a:t>
            </a:r>
            <a:r>
              <a:rPr lang="en-US" b="1" dirty="0"/>
              <a:t>improves resource </a:t>
            </a:r>
            <a:r>
              <a:rPr lang="en-US" b="1" dirty="0" smtClean="0"/>
              <a:t>allocation</a:t>
            </a:r>
            <a:r>
              <a:rPr lang="zh-CN" altLang="en-US" b="1" dirty="0" smtClean="0"/>
              <a:t> </a:t>
            </a:r>
            <a:r>
              <a:rPr lang="en-US" dirty="0" smtClean="0"/>
              <a:t>efficiency </a:t>
            </a:r>
            <a:r>
              <a:rPr lang="en-US" dirty="0"/>
              <a:t>more.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Where </a:t>
            </a:r>
            <a:r>
              <a:rPr lang="en-US" dirty="0"/>
              <a:t>market institutions are </a:t>
            </a:r>
            <a:r>
              <a:rPr lang="en-US" b="1" dirty="0"/>
              <a:t>less developed</a:t>
            </a:r>
            <a:r>
              <a:rPr lang="en-US" dirty="0"/>
              <a:t>, official connections might </a:t>
            </a:r>
            <a:r>
              <a:rPr lang="en-US" dirty="0" smtClean="0"/>
              <a:t>be</a:t>
            </a:r>
            <a:r>
              <a:rPr lang="zh-CN" altLang="en-US" dirty="0" smtClean="0"/>
              <a:t> </a:t>
            </a:r>
            <a:r>
              <a:rPr lang="en-US" dirty="0" smtClean="0"/>
              <a:t>essential </a:t>
            </a:r>
            <a:r>
              <a:rPr lang="en-US" dirty="0"/>
              <a:t>to “grease” bureaucratic gears, and reducing corruption might have </a:t>
            </a:r>
            <a:r>
              <a:rPr lang="en-US" b="1" dirty="0" smtClean="0"/>
              <a:t>ambiguous</a:t>
            </a:r>
            <a:r>
              <a:rPr lang="zh-CN" altLang="en-US" b="1" dirty="0" smtClean="0"/>
              <a:t> </a:t>
            </a:r>
            <a:r>
              <a:rPr lang="en-US" b="1" dirty="0" smtClean="0"/>
              <a:t>implications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42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measure the stage of market reforms, we use the province-level Marketization </a:t>
            </a:r>
            <a:r>
              <a:rPr lang="en-US" dirty="0" smtClean="0"/>
              <a:t>Index</a:t>
            </a:r>
            <a:r>
              <a:rPr lang="zh-CN" altLang="en-US" dirty="0" smtClean="0"/>
              <a:t> </a:t>
            </a:r>
            <a:r>
              <a:rPr lang="en-US" dirty="0" smtClean="0"/>
              <a:t>produced </a:t>
            </a:r>
            <a:r>
              <a:rPr lang="en-US" dirty="0"/>
              <a:t>by the National Economic Research Institute (NERI) (Fan et al., 2011). 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Marketization </a:t>
            </a:r>
            <a:r>
              <a:rPr lang="en-US" dirty="0"/>
              <a:t>Index, based on official statistics and enterprise and household surveys, </a:t>
            </a:r>
            <a:r>
              <a:rPr lang="en-US" b="1" dirty="0"/>
              <a:t>ranges </a:t>
            </a:r>
            <a:r>
              <a:rPr lang="en-US" b="1" dirty="0" smtClean="0"/>
              <a:t>from</a:t>
            </a:r>
            <a:r>
              <a:rPr lang="zh-CN" altLang="en-US" b="1" dirty="0" smtClean="0"/>
              <a:t> </a:t>
            </a:r>
            <a:r>
              <a:rPr lang="en-US" b="1" dirty="0" smtClean="0"/>
              <a:t>zero </a:t>
            </a:r>
            <a:r>
              <a:rPr lang="en-US" b="1" dirty="0"/>
              <a:t>to ten in the base year 2001, with higher scores indicating more progress towards a </a:t>
            </a:r>
            <a:r>
              <a:rPr lang="en-US" b="1" dirty="0" smtClean="0"/>
              <a:t>market</a:t>
            </a:r>
            <a:r>
              <a:rPr lang="zh-CN" altLang="en-US" b="1" dirty="0" smtClean="0"/>
              <a:t> </a:t>
            </a:r>
            <a:r>
              <a:rPr lang="en-US" b="1" dirty="0"/>
              <a:t>economy</a:t>
            </a:r>
            <a:r>
              <a:rPr lang="en-US" dirty="0"/>
              <a:t>, and can exceed ten or fall below zero in subsequent years to reflect a province’s </a:t>
            </a:r>
            <a:r>
              <a:rPr lang="en-US" dirty="0" smtClean="0"/>
              <a:t>progress</a:t>
            </a:r>
            <a:r>
              <a:rPr lang="zh-CN" altLang="en-US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retrogression over time.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0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NERI </a:t>
            </a:r>
            <a:r>
              <a:rPr lang="en-US" altLang="zh-CN" dirty="0" smtClean="0"/>
              <a:t>S</a:t>
            </a:r>
            <a:r>
              <a:rPr lang="en-US" dirty="0" smtClean="0"/>
              <a:t>ubindexes</a:t>
            </a:r>
            <a:endParaRPr lang="zh-CN" altLang="en-US" dirty="0" smtClean="0"/>
          </a:p>
          <a:p>
            <a:r>
              <a:rPr lang="en-US" altLang="zh-CN" b="1" dirty="0" smtClean="0"/>
              <a:t>1)</a:t>
            </a:r>
            <a:r>
              <a:rPr lang="zh-CN" altLang="en-US" b="1" dirty="0" smtClean="0"/>
              <a:t> </a:t>
            </a:r>
            <a:r>
              <a:rPr lang="en-US" b="1" dirty="0" smtClean="0"/>
              <a:t>Resource </a:t>
            </a:r>
            <a:r>
              <a:rPr lang="en-US" b="1" dirty="0"/>
              <a:t>Allocation </a:t>
            </a:r>
            <a:r>
              <a:rPr lang="en-US" b="1" dirty="0" err="1"/>
              <a:t>Subindex</a:t>
            </a:r>
            <a:r>
              <a:rPr lang="en-US" b="1" dirty="0"/>
              <a:t> </a:t>
            </a:r>
            <a:endParaRPr lang="zh-CN" altLang="en-US" b="1" dirty="0" smtClean="0"/>
          </a:p>
          <a:p>
            <a:r>
              <a:rPr lang="en-US" altLang="zh-CN" dirty="0"/>
              <a:t>M</a:t>
            </a:r>
            <a:r>
              <a:rPr lang="en-US" dirty="0" smtClean="0"/>
              <a:t>easures </a:t>
            </a:r>
            <a:r>
              <a:rPr lang="en-US" dirty="0"/>
              <a:t>the extent to which the </a:t>
            </a:r>
            <a:r>
              <a:rPr lang="en-US" dirty="0" smtClean="0"/>
              <a:t>market,</a:t>
            </a:r>
            <a:r>
              <a:rPr lang="zh-CN" altLang="en-US" dirty="0" smtClean="0"/>
              <a:t> </a:t>
            </a:r>
            <a:r>
              <a:rPr lang="en-US" dirty="0" smtClean="0"/>
              <a:t>rather </a:t>
            </a:r>
            <a:r>
              <a:rPr lang="en-US" dirty="0"/>
              <a:t>than government, allocates resource using the government’s budget as a fraction of GDP.</a:t>
            </a:r>
          </a:p>
          <a:p>
            <a:r>
              <a:rPr lang="en-US" dirty="0"/>
              <a:t>The index is coded as such that a higher value indicates a larger role for market forces</a:t>
            </a:r>
            <a:r>
              <a:rPr lang="en-US" dirty="0" smtClean="0"/>
              <a:t>.</a:t>
            </a:r>
            <a:endParaRPr lang="zh-CN" altLang="en-US" dirty="0" smtClean="0"/>
          </a:p>
          <a:p>
            <a:r>
              <a:rPr lang="en-US" altLang="zh-CN" b="1" dirty="0" smtClean="0"/>
              <a:t>2)</a:t>
            </a:r>
            <a:r>
              <a:rPr lang="zh-CN" altLang="en-US" b="1" dirty="0" smtClean="0"/>
              <a:t> </a:t>
            </a:r>
            <a:r>
              <a:rPr lang="en-US" b="1" dirty="0"/>
              <a:t>Financial Sector Marketization </a:t>
            </a:r>
            <a:r>
              <a:rPr lang="en-US" b="1" dirty="0" err="1" smtClean="0"/>
              <a:t>Subindex</a:t>
            </a:r>
            <a:endParaRPr lang="zh-CN" altLang="en-US" b="1" dirty="0" smtClean="0"/>
          </a:p>
          <a:p>
            <a:r>
              <a:rPr lang="en-US" altLang="zh-CN" dirty="0"/>
              <a:t>G</a:t>
            </a:r>
            <a:r>
              <a:rPr lang="en-US" dirty="0" smtClean="0"/>
              <a:t>auges </a:t>
            </a:r>
            <a:r>
              <a:rPr lang="en-US" dirty="0" err="1"/>
              <a:t>nonSOEs</a:t>
            </a:r>
            <a:r>
              <a:rPr lang="en-US" dirty="0"/>
              <a:t>’ access to </a:t>
            </a:r>
            <a:r>
              <a:rPr lang="en-US" dirty="0" smtClean="0"/>
              <a:t>capital</a:t>
            </a:r>
            <a:r>
              <a:rPr lang="zh-CN" altLang="en-US" dirty="0" smtClean="0"/>
              <a:t> </a:t>
            </a:r>
            <a:r>
              <a:rPr lang="en-US" dirty="0" smtClean="0"/>
              <a:t>based </a:t>
            </a:r>
            <a:r>
              <a:rPr lang="en-US" dirty="0"/>
              <a:t>on deposits in </a:t>
            </a:r>
            <a:r>
              <a:rPr lang="en-US" dirty="0" err="1"/>
              <a:t>nonSOE</a:t>
            </a:r>
            <a:r>
              <a:rPr lang="en-US" dirty="0"/>
              <a:t> financial institutions and all (mostly SOE) banks’ lending </a:t>
            </a:r>
            <a:r>
              <a:rPr lang="en-US" dirty="0" smtClean="0"/>
              <a:t>to</a:t>
            </a:r>
            <a:r>
              <a:rPr lang="zh-CN" altLang="en-US" dirty="0" smtClean="0"/>
              <a:t> </a:t>
            </a:r>
            <a:r>
              <a:rPr lang="en-US" dirty="0" err="1" smtClean="0"/>
              <a:t>nonSOEs</a:t>
            </a:r>
            <a:r>
              <a:rPr lang="en-US" dirty="0" smtClean="0"/>
              <a:t>.</a:t>
            </a:r>
            <a:endParaRPr lang="zh-CN" altLang="en-US" dirty="0" smtClean="0"/>
          </a:p>
          <a:p>
            <a:r>
              <a:rPr lang="en-US" altLang="zh-CN" b="1" dirty="0" smtClean="0"/>
              <a:t>3)</a:t>
            </a:r>
            <a:r>
              <a:rPr lang="zh-CN" altLang="en-US" b="1" dirty="0" smtClean="0"/>
              <a:t> </a:t>
            </a:r>
            <a:r>
              <a:rPr lang="en-US" b="1" dirty="0" smtClean="0"/>
              <a:t>Legal </a:t>
            </a:r>
            <a:r>
              <a:rPr lang="en-US" b="1" dirty="0"/>
              <a:t>Environment </a:t>
            </a:r>
            <a:r>
              <a:rPr lang="en-US" b="1" dirty="0" err="1"/>
              <a:t>Subindex</a:t>
            </a:r>
            <a:r>
              <a:rPr lang="en-US" b="1" dirty="0"/>
              <a:t> </a:t>
            </a:r>
            <a:endParaRPr lang="zh-CN" altLang="en-US" b="1" dirty="0" smtClean="0"/>
          </a:p>
          <a:p>
            <a:r>
              <a:rPr lang="en-US" altLang="zh-CN" dirty="0"/>
              <a:t>U</a:t>
            </a:r>
            <a:r>
              <a:rPr lang="en-US" dirty="0" smtClean="0"/>
              <a:t>ses enterprise</a:t>
            </a:r>
            <a:r>
              <a:rPr lang="zh-CN" altLang="en-US" dirty="0" smtClean="0"/>
              <a:t> </a:t>
            </a:r>
            <a:r>
              <a:rPr lang="en-US" dirty="0" smtClean="0"/>
              <a:t>survey </a:t>
            </a:r>
            <a:r>
              <a:rPr lang="en-US" dirty="0"/>
              <a:t>data to assess the legal environment each province provides for businesses.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0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88900"/>
            <a:ext cx="9258300" cy="6769100"/>
          </a:xfrm>
        </p:spPr>
      </p:pic>
    </p:spTree>
    <p:extLst>
      <p:ext uri="{BB962C8B-B14F-4D97-AF65-F5344CB8AC3E}">
        <p14:creationId xmlns:p14="http://schemas.microsoft.com/office/powerpoint/2010/main" val="15490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</a:t>
            </a:r>
            <a:r>
              <a:rPr lang="zh-CN" altLang="en-US" dirty="0"/>
              <a:t> </a:t>
            </a:r>
            <a:r>
              <a:rPr lang="en-US" altLang="zh-CN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Market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dirty="0"/>
              <a:t>Province-Level Portfolio Cumulative </a:t>
            </a:r>
            <a:r>
              <a:rPr lang="en-US" dirty="0" smtClean="0"/>
              <a:t>Returns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dirty="0"/>
              <a:t>Market Development, State Control, and Prior Investment in </a:t>
            </a:r>
            <a:r>
              <a:rPr lang="en-US" dirty="0" smtClean="0"/>
              <a:t>Connections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dirty="0"/>
              <a:t>Firm-level </a:t>
            </a:r>
            <a:r>
              <a:rPr lang="en-US" dirty="0" smtClean="0"/>
              <a:t>Regressions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dirty="0" smtClean="0"/>
              <a:t>Change </a:t>
            </a:r>
            <a:r>
              <a:rPr lang="en-US" dirty="0"/>
              <a:t>in Firm </a:t>
            </a:r>
            <a:r>
              <a:rPr lang="en-US" dirty="0" smtClean="0"/>
              <a:t>Performance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en-US" dirty="0"/>
              <a:t>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Corruption in </a:t>
            </a:r>
            <a:r>
              <a:rPr lang="en-US" sz="2200" b="1" dirty="0" smtClean="0"/>
              <a:t>China</a:t>
            </a:r>
            <a:endParaRPr lang="zh-CN" altLang="en-US" sz="2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    </a:t>
            </a:r>
            <a:r>
              <a:rPr lang="en-US" dirty="0" smtClean="0"/>
              <a:t>Dense </a:t>
            </a:r>
            <a:r>
              <a:rPr lang="en-US" dirty="0"/>
              <a:t>networks of interpersonal obligations or guanxi (关系, lit. “ connections ” ) </a:t>
            </a:r>
            <a:r>
              <a:rPr lang="zh-CN" alt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r>
              <a:rPr lang="en-US" dirty="0" smtClean="0"/>
              <a:t>are a</a:t>
            </a:r>
            <a:r>
              <a:rPr lang="zh-CN" altLang="en-US" dirty="0" smtClean="0"/>
              <a:t> </a:t>
            </a:r>
            <a:r>
              <a:rPr lang="en-US" dirty="0" smtClean="0"/>
              <a:t>historically </a:t>
            </a:r>
            <a:r>
              <a:rPr lang="en-US" dirty="0"/>
              <a:t>and culturally deep-rooted part of business in </a:t>
            </a:r>
            <a:r>
              <a:rPr lang="en-US" dirty="0" smtClean="0"/>
              <a:t>China</a:t>
            </a:r>
            <a:r>
              <a:rPr lang="en-US" altLang="zh-CN" dirty="0" smtClean="0"/>
              <a:t>.</a:t>
            </a:r>
            <a:r>
              <a:rPr lang="zh-CN" altLang="en-US" dirty="0"/>
              <a:t>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D</a:t>
            </a:r>
            <a:r>
              <a:rPr lang="en-US" dirty="0" smtClean="0"/>
              <a:t>eveloping connections </a:t>
            </a:r>
            <a:r>
              <a:rPr lang="en-US" dirty="0"/>
              <a:t>is a normal and respectable part of </a:t>
            </a:r>
            <a:r>
              <a:rPr lang="en-US" dirty="0" smtClean="0"/>
              <a:t>doing</a:t>
            </a:r>
            <a:r>
              <a:rPr lang="zh-CN" altLang="en-US" dirty="0" smtClean="0"/>
              <a:t> </a:t>
            </a:r>
            <a:r>
              <a:rPr lang="en-US" dirty="0" smtClean="0"/>
              <a:t>business</a:t>
            </a:r>
            <a:r>
              <a:rPr lang="en-US" dirty="0"/>
              <a:t>, indeed of </a:t>
            </a:r>
            <a:r>
              <a:rPr lang="en-US" dirty="0" smtClean="0"/>
              <a:t>life</a:t>
            </a:r>
            <a:r>
              <a:rPr lang="zh-CN" altLang="en-US" dirty="0" smtClean="0"/>
              <a:t> </a:t>
            </a:r>
            <a:r>
              <a:rPr lang="en-US" dirty="0" smtClean="0"/>
              <a:t>–</a:t>
            </a:r>
            <a:r>
              <a:rPr lang="zh-CN" alt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not just in China but in many parts of Asia and the world.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However,</a:t>
            </a:r>
            <a:r>
              <a:rPr lang="zh-CN" altLang="en-US" dirty="0" smtClean="0"/>
              <a:t> </a:t>
            </a:r>
            <a:r>
              <a:rPr lang="en-US" dirty="0" smtClean="0"/>
              <a:t>guanxi </a:t>
            </a:r>
            <a:r>
              <a:rPr lang="en-US" dirty="0"/>
              <a:t>can become excessive and turns into socially corrosive </a:t>
            </a:r>
            <a:endParaRPr lang="zh-CN" alt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dirty="0" smtClean="0"/>
              <a:t>corruption</a:t>
            </a:r>
            <a:r>
              <a:rPr lang="en-US" dirty="0"/>
              <a:t>, which is an </a:t>
            </a:r>
            <a:r>
              <a:rPr lang="en-US" dirty="0" smtClean="0"/>
              <a:t>increasing</a:t>
            </a:r>
            <a:r>
              <a:rPr lang="zh-CN" altLang="en-US" dirty="0" smtClean="0"/>
              <a:t> </a:t>
            </a:r>
            <a:r>
              <a:rPr lang="en-US" dirty="0" smtClean="0"/>
              <a:t>concern </a:t>
            </a:r>
            <a:r>
              <a:rPr lang="en-US" dirty="0"/>
              <a:t>in China in recent </a:t>
            </a:r>
            <a:r>
              <a:rPr lang="en-US" dirty="0" smtClean="0"/>
              <a:t>years</a:t>
            </a:r>
            <a:r>
              <a:rPr lang="en-US" altLang="zh-CN" dirty="0" smtClean="0"/>
              <a:t>.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22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1647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Reaction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Market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These </a:t>
            </a:r>
            <a:r>
              <a:rPr lang="en-US" dirty="0"/>
              <a:t>results are consistent with investors expecting firms located in provinces </a:t>
            </a:r>
            <a:r>
              <a:rPr lang="en-US" dirty="0" smtClean="0"/>
              <a:t>where</a:t>
            </a:r>
            <a:r>
              <a:rPr lang="zh-CN" altLang="en-US" dirty="0" smtClean="0"/>
              <a:t> </a:t>
            </a:r>
            <a:r>
              <a:rPr lang="en-US" dirty="0" smtClean="0"/>
              <a:t>market </a:t>
            </a:r>
            <a:r>
              <a:rPr lang="en-US" dirty="0"/>
              <a:t>institutions are more developed to gain from reduced corruption, but expecting </a:t>
            </a:r>
            <a:r>
              <a:rPr lang="en-US" dirty="0" smtClean="0"/>
              <a:t>negligible</a:t>
            </a:r>
            <a:r>
              <a:rPr lang="zh-CN" altLang="en-US" dirty="0" smtClean="0"/>
              <a:t> </a:t>
            </a:r>
            <a:r>
              <a:rPr lang="en-US" dirty="0" smtClean="0"/>
              <a:t>net </a:t>
            </a:r>
            <a:r>
              <a:rPr lang="en-US" dirty="0"/>
              <a:t>gains for firms in provinces where market institutions are less developed. </a:t>
            </a:r>
          </a:p>
        </p:txBody>
      </p:sp>
    </p:spTree>
    <p:extLst>
      <p:ext uri="{BB962C8B-B14F-4D97-AF65-F5344CB8AC3E}">
        <p14:creationId xmlns:p14="http://schemas.microsoft.com/office/powerpoint/2010/main" val="14753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</a:t>
            </a:r>
            <a:r>
              <a:rPr lang="zh-CN" altLang="en-US" dirty="0"/>
              <a:t> </a:t>
            </a:r>
            <a:r>
              <a:rPr lang="en-US" altLang="zh-CN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Province-Level Portfolio Cumulative </a:t>
            </a:r>
            <a:r>
              <a:rPr lang="en-US" sz="2400" b="1" dirty="0" smtClean="0"/>
              <a:t>Returns</a:t>
            </a:r>
            <a:endParaRPr lang="zh-CN" altLang="en-US" sz="2400" b="1" dirty="0" smtClean="0"/>
          </a:p>
          <a:p>
            <a:pPr>
              <a:lnSpc>
                <a:spcPct val="150000"/>
              </a:lnSpc>
            </a:pPr>
            <a:r>
              <a:rPr lang="en-US" dirty="0"/>
              <a:t>A multivariate regression analysis explores the relationship between stock price reactions </a:t>
            </a:r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province </a:t>
            </a:r>
            <a:r>
              <a:rPr lang="en-US" dirty="0"/>
              <a:t>characteristics in greater details. We construct portfolios of firms domiciled in </a:t>
            </a:r>
            <a:r>
              <a:rPr lang="en-US" dirty="0" smtClean="0"/>
              <a:t>each</a:t>
            </a:r>
            <a:r>
              <a:rPr lang="zh-CN" altLang="en-US" dirty="0" smtClean="0"/>
              <a:t> </a:t>
            </a:r>
            <a:r>
              <a:rPr lang="en-US" dirty="0" smtClean="0"/>
              <a:t>province </a:t>
            </a:r>
            <a:r>
              <a:rPr lang="en-US" dirty="0"/>
              <a:t>and regress these portfolios’ event window cumulative returns on province </a:t>
            </a:r>
            <a:r>
              <a:rPr lang="en-US" dirty="0" smtClean="0"/>
              <a:t>characteristics</a:t>
            </a:r>
            <a:r>
              <a:rPr lang="zh-CN" altLang="en-US" dirty="0" smtClean="0"/>
              <a:t> </a:t>
            </a:r>
            <a:r>
              <a:rPr lang="en-US" dirty="0" smtClean="0"/>
              <a:t>including </a:t>
            </a:r>
            <a:r>
              <a:rPr lang="en-US" dirty="0"/>
              <a:t>GDP Growth, Education Expenditure/GDP, Marketization and Log (GDP per capita</a:t>
            </a:r>
            <a:r>
              <a:rPr lang="en-US" dirty="0" smtClean="0"/>
              <a:t>).</a:t>
            </a:r>
            <a:r>
              <a:rPr lang="zh-CN" alt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GDP </a:t>
            </a:r>
            <a:r>
              <a:rPr lang="en-US" dirty="0"/>
              <a:t>growth proxies for growth trajectory; Education expenditure/GDP captures human </a:t>
            </a:r>
            <a:r>
              <a:rPr lang="en-US" dirty="0" smtClean="0"/>
              <a:t>capital</a:t>
            </a:r>
            <a:r>
              <a:rPr lang="zh-CN" altLang="en-US" dirty="0" smtClean="0"/>
              <a:t> </a:t>
            </a:r>
            <a:r>
              <a:rPr lang="en-US" dirty="0" smtClean="0"/>
              <a:t>stock</a:t>
            </a:r>
            <a:r>
              <a:rPr lang="en-US" dirty="0"/>
              <a:t>; and Marketization and Log (GDP per capita) capture the development of market </a:t>
            </a:r>
            <a:r>
              <a:rPr lang="en-US" dirty="0" smtClean="0"/>
              <a:t>institutions</a:t>
            </a:r>
            <a:r>
              <a:rPr lang="zh-CN" alt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 level of economic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089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9207500" cy="6858000"/>
          </a:xfrm>
        </p:spPr>
      </p:pic>
    </p:spTree>
    <p:extLst>
      <p:ext uri="{BB962C8B-B14F-4D97-AF65-F5344CB8AC3E}">
        <p14:creationId xmlns:p14="http://schemas.microsoft.com/office/powerpoint/2010/main" val="14082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Province-Level Portfolio Cumulative </a:t>
            </a:r>
            <a:r>
              <a:rPr lang="en-US" sz="3200" dirty="0" smtClean="0"/>
              <a:t>Returns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Overall, these findings are consistent with reductions in corruption being </a:t>
            </a:r>
            <a:r>
              <a:rPr lang="en-US" dirty="0" smtClean="0"/>
              <a:t>more</a:t>
            </a:r>
            <a:r>
              <a:rPr lang="zh-CN" altLang="en-US" dirty="0" smtClean="0"/>
              <a:t> </a:t>
            </a:r>
            <a:r>
              <a:rPr lang="en-US" dirty="0" smtClean="0"/>
              <a:t>advantageous </a:t>
            </a:r>
            <a:r>
              <a:rPr lang="en-US" dirty="0"/>
              <a:t>to firms in provinces with faster GDP growth, larger stocks of human capital, </a:t>
            </a:r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developed market institutions.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These </a:t>
            </a:r>
            <a:r>
              <a:rPr lang="en-US" dirty="0"/>
              <a:t>characteristics plausibly identify provinces where </a:t>
            </a:r>
            <a:r>
              <a:rPr lang="en-US" dirty="0" smtClean="0"/>
              <a:t>firms</a:t>
            </a:r>
            <a:r>
              <a:rPr lang="zh-CN" altLang="en-US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more readily take advantage of productivity-enhancing growth opportunities, once </a:t>
            </a:r>
            <a:r>
              <a:rPr lang="en-US" dirty="0" smtClean="0"/>
              <a:t>currying</a:t>
            </a:r>
            <a:r>
              <a:rPr lang="zh-CN" altLang="en-US" dirty="0" smtClean="0"/>
              <a:t> </a:t>
            </a:r>
            <a:r>
              <a:rPr lang="en-US" dirty="0"/>
              <a:t>favor with officials is less necessary.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contrast, restricting corruption appears less helpful to </a:t>
            </a:r>
            <a:r>
              <a:rPr lang="en-US" dirty="0" smtClean="0"/>
              <a:t>firms</a:t>
            </a:r>
            <a:r>
              <a:rPr lang="zh-CN" altLang="en-US" dirty="0" smtClean="0"/>
              <a:t> </a:t>
            </a:r>
            <a:r>
              <a:rPr lang="en-US" dirty="0" smtClean="0"/>
              <a:t>located </a:t>
            </a:r>
            <a:r>
              <a:rPr lang="en-US" dirty="0"/>
              <a:t>in provinces where market forces are weaker, leaving “connections” more essential </a:t>
            </a:r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dirty="0" smtClean="0"/>
              <a:t>“greasing</a:t>
            </a:r>
            <a:r>
              <a:rPr lang="en-US" dirty="0"/>
              <a:t>” bureaucratic gears to “get things done”.</a:t>
            </a:r>
          </a:p>
        </p:txBody>
      </p:sp>
    </p:spTree>
    <p:extLst>
      <p:ext uri="{BB962C8B-B14F-4D97-AF65-F5344CB8AC3E}">
        <p14:creationId xmlns:p14="http://schemas.microsoft.com/office/powerpoint/2010/main" val="16044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88900"/>
            <a:ext cx="9052052" cy="6769100"/>
          </a:xfrm>
        </p:spPr>
      </p:pic>
    </p:spTree>
    <p:extLst>
      <p:ext uri="{BB962C8B-B14F-4D97-AF65-F5344CB8AC3E}">
        <p14:creationId xmlns:p14="http://schemas.microsoft.com/office/powerpoint/2010/main" val="20843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" y="101600"/>
            <a:ext cx="5911500" cy="5918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50" y="1162050"/>
            <a:ext cx="53938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market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DEVELOPMENT,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STATE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CONTROL,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PRIOR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INVESTMENT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CONNECTION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reform </a:t>
            </a:r>
            <a:r>
              <a:rPr lang="en-US" dirty="0"/>
              <a:t>fails to lift the shares of any portfolio of </a:t>
            </a:r>
            <a:r>
              <a:rPr lang="en-US" dirty="0" err="1"/>
              <a:t>nonSOE</a:t>
            </a:r>
            <a:r>
              <a:rPr lang="en-US" dirty="0"/>
              <a:t> is consistent with “greasing </a:t>
            </a:r>
            <a:r>
              <a:rPr lang="en-US" dirty="0" smtClean="0"/>
              <a:t>bureaucratic</a:t>
            </a:r>
            <a:r>
              <a:rPr lang="zh-CN" altLang="en-US" dirty="0" smtClean="0"/>
              <a:t> </a:t>
            </a:r>
            <a:r>
              <a:rPr lang="en-US" dirty="0" smtClean="0"/>
              <a:t>gears” being more valuable to those firms, except in high-Marketization provinces.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reform</a:t>
            </a:r>
            <a:r>
              <a:rPr lang="zh-CN" altLang="en-US" dirty="0" smtClean="0"/>
              <a:t> </a:t>
            </a:r>
            <a:r>
              <a:rPr lang="en-US" dirty="0" smtClean="0"/>
              <a:t>lifts </a:t>
            </a:r>
            <a:r>
              <a:rPr lang="en-US" dirty="0"/>
              <a:t>SOE shares across the board is consistent with shareholders viewing their ETC </a:t>
            </a:r>
            <a:r>
              <a:rPr lang="en-US" dirty="0" smtClean="0"/>
              <a:t>as</a:t>
            </a:r>
            <a:r>
              <a:rPr lang="zh-CN" altLang="en-US" dirty="0" smtClean="0"/>
              <a:t> </a:t>
            </a:r>
            <a:r>
              <a:rPr lang="en-US" dirty="0" smtClean="0"/>
              <a:t>predominantly </a:t>
            </a:r>
            <a:r>
              <a:rPr lang="en-US" dirty="0"/>
              <a:t>value-decreasing – that is, as spending on private benefits rather than </a:t>
            </a:r>
            <a:r>
              <a:rPr lang="en-US" dirty="0" smtClean="0"/>
              <a:t>valuable</a:t>
            </a:r>
            <a:r>
              <a:rPr lang="zh-CN" altLang="en-US" dirty="0" smtClean="0"/>
              <a:t> </a:t>
            </a:r>
            <a:r>
              <a:rPr lang="en-US" dirty="0" smtClean="0"/>
              <a:t>connection-building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8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Firm-level </a:t>
            </a:r>
            <a:r>
              <a:rPr lang="en-US" sz="2400" b="1" dirty="0" smtClean="0"/>
              <a:t>Regressions</a:t>
            </a:r>
            <a:endParaRPr lang="zh-CN" altLang="en-US" sz="2400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regressions explore allocative efficiency by explaining stock price reactions to </a:t>
            </a: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policy </a:t>
            </a:r>
            <a:r>
              <a:rPr lang="en-US" dirty="0"/>
              <a:t>announcement with additional variables that proxy for a firm’s competitiveness and </a:t>
            </a:r>
            <a:r>
              <a:rPr lang="en-US" dirty="0" smtClean="0"/>
              <a:t>external</a:t>
            </a:r>
            <a:r>
              <a:rPr lang="zh-CN" altLang="en-US" dirty="0" smtClean="0"/>
              <a:t> </a:t>
            </a:r>
            <a:r>
              <a:rPr lang="en-US" dirty="0" smtClean="0"/>
              <a:t>financing </a:t>
            </a:r>
            <a:r>
              <a:rPr lang="en-US" dirty="0"/>
              <a:t>needs. We might expect proxies for competitiveness to correlate more positively </a:t>
            </a:r>
            <a:r>
              <a:rPr lang="en-US" dirty="0" smtClean="0"/>
              <a:t>with</a:t>
            </a:r>
            <a:r>
              <a:rPr lang="zh-CN" altLang="en-US" dirty="0" smtClean="0"/>
              <a:t> </a:t>
            </a:r>
            <a:r>
              <a:rPr lang="en-US" dirty="0" smtClean="0"/>
              <a:t>stock </a:t>
            </a:r>
            <a:r>
              <a:rPr lang="en-US" dirty="0"/>
              <a:t>price reactions for firms based in provinces with more </a:t>
            </a:r>
            <a:r>
              <a:rPr lang="en-US" dirty="0" err="1"/>
              <a:t>marketized</a:t>
            </a:r>
            <a:r>
              <a:rPr lang="en-US" dirty="0"/>
              <a:t> institutions.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regressions </a:t>
            </a:r>
            <a:r>
              <a:rPr lang="en-US" dirty="0"/>
              <a:t>further explore the Marketization findings by using its more nuanced </a:t>
            </a:r>
            <a:r>
              <a:rPr lang="en-US" dirty="0" err="1"/>
              <a:t>subindexes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zh-CN" altLang="en-US" dirty="0" smtClean="0"/>
              <a:t> </a:t>
            </a:r>
            <a:r>
              <a:rPr lang="en-US" dirty="0" smtClean="0"/>
              <a:t>track </a:t>
            </a:r>
            <a:r>
              <a:rPr lang="en-US" dirty="0"/>
              <a:t>specific kinds of market reforms and their interactions with ETC.</a:t>
            </a:r>
          </a:p>
        </p:txBody>
      </p:sp>
    </p:spTree>
    <p:extLst>
      <p:ext uri="{BB962C8B-B14F-4D97-AF65-F5344CB8AC3E}">
        <p14:creationId xmlns:p14="http://schemas.microsoft.com/office/powerpoint/2010/main" val="1903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Firm-level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regression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specific province-level business environment variables used include: provincial </a:t>
            </a:r>
            <a:r>
              <a:rPr lang="en-US" dirty="0" smtClean="0"/>
              <a:t>GDP</a:t>
            </a:r>
            <a:r>
              <a:rPr lang="zh-CN" altLang="en-US" dirty="0" smtClean="0"/>
              <a:t> </a:t>
            </a:r>
            <a:r>
              <a:rPr lang="en-US" dirty="0" smtClean="0"/>
              <a:t>Growth</a:t>
            </a:r>
            <a:r>
              <a:rPr lang="en-US" dirty="0"/>
              <a:t>, Log(GDP per capita), Education Spending as a fraction of GDP, and the </a:t>
            </a:r>
            <a:r>
              <a:rPr lang="en-US" dirty="0" smtClean="0"/>
              <a:t>Marketization</a:t>
            </a:r>
            <a:r>
              <a:rPr lang="zh-CN" altLang="en-US" dirty="0" smtClean="0"/>
              <a:t> </a:t>
            </a:r>
            <a:r>
              <a:rPr lang="en-US" dirty="0" smtClean="0"/>
              <a:t>index </a:t>
            </a:r>
            <a:r>
              <a:rPr lang="en-US" dirty="0"/>
              <a:t>or </a:t>
            </a:r>
            <a:r>
              <a:rPr lang="en-US" dirty="0" err="1"/>
              <a:t>subindexes</a:t>
            </a:r>
            <a:r>
              <a:rPr lang="en-US" dirty="0"/>
              <a:t>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firm characteristics include: Firm Size, taken as the log of total </a:t>
            </a:r>
            <a:r>
              <a:rPr lang="en-US" dirty="0" smtClean="0"/>
              <a:t>assets;</a:t>
            </a:r>
            <a:r>
              <a:rPr lang="zh-CN" altLang="en-US" dirty="0" smtClean="0"/>
              <a:t> </a:t>
            </a:r>
            <a:r>
              <a:rPr lang="en-US" dirty="0" smtClean="0"/>
              <a:t>Leverage </a:t>
            </a:r>
            <a:r>
              <a:rPr lang="en-US" dirty="0"/>
              <a:t>(liabilities/total assets), and Research and Development Spending (R&amp;D/ sales). 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These</a:t>
            </a:r>
            <a:r>
              <a:rPr lang="zh-CN" altLang="en-US" dirty="0" smtClean="0"/>
              <a:t> </a:t>
            </a:r>
            <a:r>
              <a:rPr lang="en-US" dirty="0" smtClean="0"/>
              <a:t>regressions </a:t>
            </a:r>
            <a:r>
              <a:rPr lang="en-US" dirty="0"/>
              <a:t>also include industry fixed-effects to remove common reactions across industries </a:t>
            </a:r>
            <a:r>
              <a:rPr lang="en-US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always </a:t>
            </a:r>
            <a:r>
              <a:rPr lang="en-US" dirty="0"/>
              <a:t>cluster residuals both by industry and by province. </a:t>
            </a:r>
            <a:endParaRPr lang="zh-CN" altLang="en-US" dirty="0" smtClean="0"/>
          </a:p>
          <a:p>
            <a:pPr>
              <a:lnSpc>
                <a:spcPct val="160000"/>
              </a:lnSpc>
            </a:pPr>
            <a:r>
              <a:rPr lang="en-US" b="1" dirty="0"/>
              <a:t>Given the very different patterns of results for portfolios of SOEs and </a:t>
            </a:r>
            <a:r>
              <a:rPr lang="en-US" b="1" dirty="0" err="1"/>
              <a:t>nonSOEs</a:t>
            </a:r>
            <a:r>
              <a:rPr lang="en-US" b="1" dirty="0"/>
              <a:t> </a:t>
            </a:r>
            <a:r>
              <a:rPr lang="en-US" b="1" dirty="0" smtClean="0"/>
              <a:t>revealed</a:t>
            </a:r>
            <a:r>
              <a:rPr lang="zh-CN" altLang="en-US" b="1" dirty="0" smtClean="0"/>
              <a:t> </a:t>
            </a:r>
            <a:r>
              <a:rPr lang="en-US" b="1" dirty="0" smtClean="0"/>
              <a:t>in </a:t>
            </a:r>
            <a:r>
              <a:rPr lang="en-US" b="1" dirty="0"/>
              <a:t>Table V, we run separate regressions for the two categories of firms. </a:t>
            </a:r>
          </a:p>
        </p:txBody>
      </p:sp>
    </p:spTree>
    <p:extLst>
      <p:ext uri="{BB962C8B-B14F-4D97-AF65-F5344CB8AC3E}">
        <p14:creationId xmlns:p14="http://schemas.microsoft.com/office/powerpoint/2010/main" val="2576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Official corruption </a:t>
            </a:r>
            <a:r>
              <a:rPr lang="en-US" dirty="0"/>
              <a:t>is of special importance in China because its </a:t>
            </a:r>
            <a:r>
              <a:rPr lang="en-US" b="1" dirty="0"/>
              <a:t>Market Socialism </a:t>
            </a:r>
            <a:r>
              <a:rPr lang="en-US" b="1" dirty="0" smtClean="0"/>
              <a:t>system</a:t>
            </a:r>
            <a:r>
              <a:rPr lang="zh-CN" altLang="en-US" dirty="0" smtClean="0"/>
              <a:t> </a:t>
            </a:r>
            <a:r>
              <a:rPr lang="en-US" dirty="0" smtClean="0"/>
              <a:t>relies </a:t>
            </a:r>
            <a:r>
              <a:rPr lang="en-US" dirty="0"/>
              <a:t>critically on virtuous government officials. </a:t>
            </a:r>
            <a:r>
              <a:rPr lang="en-US" dirty="0" smtClean="0"/>
              <a:t>The Leading Role of the Communist </a:t>
            </a:r>
            <a:r>
              <a:rPr lang="en-US" dirty="0"/>
              <a:t>Party of </a:t>
            </a:r>
            <a:r>
              <a:rPr lang="en-US" dirty="0" smtClean="0"/>
              <a:t>China</a:t>
            </a:r>
            <a:r>
              <a:rPr lang="zh-CN" altLang="en-US" dirty="0" smtClean="0"/>
              <a:t> </a:t>
            </a:r>
            <a:r>
              <a:rPr lang="en-US" dirty="0" smtClean="0"/>
              <a:t>gives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Party policies</a:t>
            </a:r>
            <a:r>
              <a:rPr lang="zh-CN" altLang="en-US" dirty="0" smtClean="0"/>
              <a:t> </a:t>
            </a:r>
            <a:r>
              <a:rPr lang="en-US" dirty="0" smtClean="0"/>
              <a:t>constitutional </a:t>
            </a:r>
            <a:r>
              <a:rPr lang="en-US" dirty="0"/>
              <a:t>precedence over all laws and regulations and empowers Party officials to </a:t>
            </a:r>
            <a:r>
              <a:rPr lang="en-US" dirty="0" smtClean="0"/>
              <a:t>intervene</a:t>
            </a:r>
            <a:r>
              <a:rPr lang="zh-CN" altLang="en-US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judicial and regulatory </a:t>
            </a:r>
            <a:r>
              <a:rPr lang="en-US" dirty="0" smtClean="0"/>
              <a:t>decisions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The vast discretionary </a:t>
            </a:r>
            <a:r>
              <a:rPr lang="en-US" dirty="0" smtClean="0"/>
              <a:t>powers</a:t>
            </a:r>
            <a:r>
              <a:rPr lang="zh-CN" altLang="en-US" dirty="0" smtClean="0"/>
              <a:t> </a:t>
            </a:r>
            <a:r>
              <a:rPr lang="en-US" dirty="0"/>
              <a:t>officials wield can easily make establishing ties of guanxi with them a very high return </a:t>
            </a:r>
            <a:r>
              <a:rPr lang="en-US" dirty="0" smtClean="0"/>
              <a:t>investment</a:t>
            </a:r>
            <a:r>
              <a:rPr lang="zh-CN" altLang="en-U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any </a:t>
            </a:r>
            <a:r>
              <a:rPr lang="en-US" dirty="0" err="1" smtClean="0"/>
              <a:t>nonSOE</a:t>
            </a:r>
            <a:r>
              <a:rPr lang="zh-CN" altLang="en-US" dirty="0" smtClean="0"/>
              <a:t> </a:t>
            </a:r>
            <a:r>
              <a:rPr lang="en-US" altLang="zh-CN" dirty="0" smtClean="0"/>
              <a:t>(State-Owned</a:t>
            </a:r>
            <a:r>
              <a:rPr lang="en-US" dirty="0" smtClean="0"/>
              <a:t> </a:t>
            </a:r>
            <a:r>
              <a:rPr lang="en-US" altLang="zh-CN" dirty="0" smtClean="0"/>
              <a:t>Enterprise)</a:t>
            </a:r>
            <a:r>
              <a:rPr lang="zh-CN" altLang="en-US" dirty="0" smtClean="0"/>
              <a:t> </a:t>
            </a:r>
            <a:r>
              <a:rPr lang="en-US" dirty="0" smtClean="0"/>
              <a:t>business enterprises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68326"/>
            <a:ext cx="8721852" cy="3601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8" y="3670300"/>
            <a:ext cx="8810752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9900" y="2501900"/>
            <a:ext cx="876300" cy="2247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8988552" cy="6172200"/>
          </a:xfrm>
        </p:spPr>
      </p:pic>
    </p:spTree>
    <p:extLst>
      <p:ext uri="{BB962C8B-B14F-4D97-AF65-F5344CB8AC3E}">
        <p14:creationId xmlns:p14="http://schemas.microsoft.com/office/powerpoint/2010/main" val="16273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Market machinery vs Legal </a:t>
            </a:r>
            <a:r>
              <a:rPr lang="en-US" sz="2200" b="1" dirty="0" smtClean="0"/>
              <a:t>Environment</a:t>
            </a:r>
            <a:endParaRPr lang="zh-CN" altLang="en-US" sz="2200" b="1" dirty="0" smtClean="0"/>
          </a:p>
          <a:p>
            <a:r>
              <a:rPr lang="en-US" dirty="0"/>
              <a:t>Additional tests dig deeper by using Marketization sub-indexes that gauge the development </a:t>
            </a:r>
            <a:r>
              <a:rPr lang="en-US" dirty="0" smtClean="0"/>
              <a:t>of</a:t>
            </a:r>
            <a:r>
              <a:rPr lang="zh-CN" altLang="en-US" dirty="0" smtClean="0"/>
              <a:t> </a:t>
            </a:r>
            <a:r>
              <a:rPr lang="en-US" dirty="0" smtClean="0"/>
              <a:t>different </a:t>
            </a:r>
            <a:r>
              <a:rPr lang="en-US" dirty="0"/>
              <a:t>sorts of market institutions</a:t>
            </a:r>
            <a:r>
              <a:rPr lang="en-US" dirty="0" smtClean="0"/>
              <a:t>.</a:t>
            </a:r>
            <a:endParaRPr lang="zh-CN" altLang="en-US" dirty="0" smtClean="0"/>
          </a:p>
          <a:p>
            <a:r>
              <a:rPr lang="en-US" dirty="0"/>
              <a:t>We are interested in which facet of Marketization drives the results in columns 2 and 5.</a:t>
            </a:r>
          </a:p>
          <a:p>
            <a:r>
              <a:rPr lang="en-US" dirty="0"/>
              <a:t>We replace the interactions of Marketization with firm characteristics with three blocks of </a:t>
            </a:r>
            <a:r>
              <a:rPr lang="en-US" dirty="0" smtClean="0"/>
              <a:t>cross</a:t>
            </a:r>
            <a:r>
              <a:rPr lang="zh-CN" altLang="en-US" dirty="0" smtClean="0"/>
              <a:t> </a:t>
            </a:r>
            <a:r>
              <a:rPr lang="en-US" dirty="0" smtClean="0"/>
              <a:t>terms:</a:t>
            </a:r>
            <a:r>
              <a:rPr lang="zh-CN" altLang="en-US" dirty="0" smtClean="0"/>
              <a:t> </a:t>
            </a:r>
            <a:r>
              <a:rPr lang="en-US" dirty="0" smtClean="0"/>
              <a:t>firm </a:t>
            </a:r>
            <a:r>
              <a:rPr lang="en-US" dirty="0"/>
              <a:t>characteristics interacted with Resource Allocation, with Financial </a:t>
            </a:r>
            <a:r>
              <a:rPr lang="en-US" dirty="0" smtClean="0"/>
              <a:t>Sector</a:t>
            </a:r>
            <a:r>
              <a:rPr lang="zh-CN" altLang="en-US" dirty="0" smtClean="0"/>
              <a:t> </a:t>
            </a:r>
            <a:r>
              <a:rPr lang="en-US" dirty="0" smtClean="0"/>
              <a:t>Marketization</a:t>
            </a:r>
            <a:r>
              <a:rPr lang="en-US" dirty="0"/>
              <a:t>, and with Legal Environment. </a:t>
            </a:r>
            <a:endParaRPr lang="zh-CN" altLang="en-US" dirty="0" smtClean="0"/>
          </a:p>
          <a:p>
            <a:r>
              <a:rPr lang="en-US" dirty="0" smtClean="0"/>
              <a:t>Columns </a:t>
            </a:r>
            <a:r>
              <a:rPr lang="en-US" dirty="0"/>
              <a:t>3 and 6 report the regression results for </a:t>
            </a: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dirty="0" err="1" smtClean="0"/>
              <a:t>nonSOE</a:t>
            </a:r>
            <a:r>
              <a:rPr lang="en-US" dirty="0" smtClean="0"/>
              <a:t> </a:t>
            </a:r>
            <a:r>
              <a:rPr lang="en-US" dirty="0"/>
              <a:t>sample and the SOE sample,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0391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9267952" cy="6858000"/>
          </a:xfrm>
        </p:spPr>
      </p:pic>
    </p:spTree>
    <p:extLst>
      <p:ext uri="{BB962C8B-B14F-4D97-AF65-F5344CB8AC3E}">
        <p14:creationId xmlns:p14="http://schemas.microsoft.com/office/powerpoint/2010/main" val="1011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/>
              <a:t>Change in Firm </a:t>
            </a:r>
            <a:r>
              <a:rPr lang="en-US" sz="2200" b="1" dirty="0" smtClean="0"/>
              <a:t>Performance</a:t>
            </a:r>
            <a:endParaRPr lang="zh-CN" altLang="en-US" sz="2200" b="1" dirty="0" smtClean="0"/>
          </a:p>
          <a:p>
            <a:r>
              <a:rPr lang="en-US" dirty="0"/>
              <a:t>The above tests all focus on shareholders’ expectations. This section explores how </a:t>
            </a:r>
            <a:r>
              <a:rPr lang="en-US" dirty="0" smtClean="0"/>
              <a:t>firm</a:t>
            </a:r>
            <a:r>
              <a:rPr lang="zh-CN" altLang="en-US" dirty="0" smtClean="0"/>
              <a:t> </a:t>
            </a:r>
            <a:r>
              <a:rPr lang="en-US" dirty="0" smtClean="0"/>
              <a:t>performance</a:t>
            </a:r>
            <a:r>
              <a:rPr lang="zh-CN" altLang="en-US" dirty="0" smtClean="0"/>
              <a:t> </a:t>
            </a:r>
            <a:r>
              <a:rPr lang="en-US" dirty="0" smtClean="0"/>
              <a:t>measures </a:t>
            </a:r>
            <a:r>
              <a:rPr lang="en-US" dirty="0"/>
              <a:t>change around the introduction of the Eight-point Policy. One such </a:t>
            </a:r>
            <a:r>
              <a:rPr lang="en-US" dirty="0" smtClean="0"/>
              <a:t>measure</a:t>
            </a:r>
            <a:r>
              <a:rPr lang="zh-CN" altLang="en-US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changes in firm valuation, measured as its daily market-to-book ratio averaged over the </a:t>
            </a:r>
            <a:r>
              <a:rPr lang="en-US" dirty="0" smtClean="0"/>
              <a:t>year</a:t>
            </a:r>
            <a:r>
              <a:rPr lang="zh-CN" altLang="en-US" dirty="0" smtClean="0"/>
              <a:t> </a:t>
            </a:r>
            <a:r>
              <a:rPr lang="en-US" dirty="0" smtClean="0"/>
              <a:t>after </a:t>
            </a:r>
            <a:r>
              <a:rPr lang="en-US" dirty="0"/>
              <a:t>the passage of the policy (2013) minus the same average over the year before (2012). </a:t>
            </a:r>
            <a:r>
              <a:rPr lang="en-US" dirty="0" smtClean="0"/>
              <a:t>This is</a:t>
            </a:r>
            <a:r>
              <a:rPr lang="zh-CN" altLang="en-US" dirty="0" smtClean="0"/>
              <a:t> </a:t>
            </a:r>
            <a:r>
              <a:rPr lang="en-US" dirty="0" smtClean="0"/>
              <a:t>essentially </a:t>
            </a:r>
            <a:r>
              <a:rPr lang="en-US" dirty="0"/>
              <a:t>the change in its Tobin’s Q, and we denote this ΔQ. </a:t>
            </a:r>
            <a:endParaRPr lang="zh-CN" alt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also use the firm’s return </a:t>
            </a:r>
            <a:r>
              <a:rPr lang="en-US" dirty="0" smtClean="0"/>
              <a:t>on</a:t>
            </a:r>
            <a:r>
              <a:rPr lang="zh-CN" altLang="en-US" dirty="0" smtClean="0"/>
              <a:t> </a:t>
            </a:r>
            <a:r>
              <a:rPr lang="en-US" dirty="0" smtClean="0"/>
              <a:t>assets </a:t>
            </a:r>
            <a:r>
              <a:rPr lang="en-US" dirty="0"/>
              <a:t>in 2013 minus its return on assets in 2012, denoted ΔROA, and its sales growth in </a:t>
            </a:r>
            <a:r>
              <a:rPr lang="en-US" dirty="0" smtClean="0"/>
              <a:t>2013</a:t>
            </a:r>
            <a:r>
              <a:rPr lang="zh-CN" altLang="en-US" dirty="0" smtClean="0"/>
              <a:t> </a:t>
            </a:r>
            <a:r>
              <a:rPr lang="en-US" dirty="0" smtClean="0"/>
              <a:t>minus </a:t>
            </a:r>
            <a:r>
              <a:rPr lang="en-US" dirty="0"/>
              <a:t>its sales growth in 2012, ΔSG, to measure change in operating performance. </a:t>
            </a:r>
            <a:endParaRPr lang="zh-CN" alt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</a:t>
            </a:r>
            <a:r>
              <a:rPr lang="en-US" dirty="0" smtClean="0"/>
              <a:t>used</a:t>
            </a:r>
            <a:r>
              <a:rPr lang="zh-CN" altLang="en-U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construct ΔROA and ΔSG are adjusted for differential inflation using provincial level </a:t>
            </a:r>
            <a:r>
              <a:rPr lang="en-US" dirty="0" smtClean="0"/>
              <a:t>CPI</a:t>
            </a:r>
            <a:r>
              <a:rPr lang="zh-CN" altLang="en-US" dirty="0" smtClean="0"/>
              <a:t> </a:t>
            </a:r>
            <a:r>
              <a:rPr lang="en-US" dirty="0"/>
              <a:t>indexes with 2010 as base year from the PRC National Bureau of Statistics. </a:t>
            </a:r>
          </a:p>
        </p:txBody>
      </p:sp>
    </p:spTree>
    <p:extLst>
      <p:ext uri="{BB962C8B-B14F-4D97-AF65-F5344CB8AC3E}">
        <p14:creationId xmlns:p14="http://schemas.microsoft.com/office/powerpoint/2010/main" val="6687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8163052" cy="340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403600"/>
            <a:ext cx="8163052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9306052" cy="6858000"/>
          </a:xfrm>
        </p:spPr>
      </p:pic>
    </p:spTree>
    <p:extLst>
      <p:ext uri="{BB962C8B-B14F-4D97-AF65-F5344CB8AC3E}">
        <p14:creationId xmlns:p14="http://schemas.microsoft.com/office/powerpoint/2010/main" val="15704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8531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Robustness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b="1" dirty="0"/>
              <a:t>Statistical </a:t>
            </a:r>
            <a:r>
              <a:rPr lang="en-US" sz="2200" b="1" dirty="0" smtClean="0"/>
              <a:t>Robustness</a:t>
            </a:r>
            <a:endParaRPr lang="zh-CN" altLang="en-US" sz="2200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Where </a:t>
            </a:r>
            <a:r>
              <a:rPr lang="en-US" dirty="0"/>
              <a:t>a robustness check generates a </a:t>
            </a:r>
            <a:r>
              <a:rPr lang="en-US" dirty="0" smtClean="0"/>
              <a:t>patter</a:t>
            </a:r>
            <a:r>
              <a:rPr lang="en-US" altLang="zh-CN" dirty="0" smtClean="0"/>
              <a:t>n</a:t>
            </a:r>
            <a:r>
              <a:rPr lang="zh-CN" altLang="en-US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signs and statistical significance identical to that in the tables, and point estimates </a:t>
            </a:r>
            <a:r>
              <a:rPr lang="en-US" dirty="0" smtClean="0"/>
              <a:t>roughly</a:t>
            </a:r>
            <a:r>
              <a:rPr lang="zh-CN" altLang="en-US" dirty="0" smtClean="0"/>
              <a:t> </a:t>
            </a:r>
            <a:r>
              <a:rPr lang="en-US" dirty="0" smtClean="0"/>
              <a:t>concordant </a:t>
            </a:r>
            <a:r>
              <a:rPr lang="en-US" dirty="0"/>
              <a:t>to those in the tables, we say qualitatively similar results ensue. Where </a:t>
            </a:r>
            <a:r>
              <a:rPr lang="en-US" dirty="0" smtClean="0"/>
              <a:t>qualitatively</a:t>
            </a:r>
            <a:r>
              <a:rPr lang="zh-CN" altLang="en-US" dirty="0" smtClean="0"/>
              <a:t> </a:t>
            </a:r>
            <a:r>
              <a:rPr lang="en-US" dirty="0" smtClean="0"/>
              <a:t>similar </a:t>
            </a:r>
            <a:r>
              <a:rPr lang="en-US" dirty="0"/>
              <a:t>results do not ensue, we explain the discrepancies in detail</a:t>
            </a:r>
            <a:r>
              <a:rPr lang="en-US" dirty="0" smtClean="0"/>
              <a:t>.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sz="2200" b="1" dirty="0" smtClean="0"/>
              <a:t>Robustness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of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Interpretation</a:t>
            </a:r>
            <a:endParaRPr lang="zh-CN" altLang="en-US" sz="2200" b="1" dirty="0" smtClean="0"/>
          </a:p>
          <a:p>
            <a:pPr>
              <a:lnSpc>
                <a:spcPct val="150000"/>
              </a:lnSpc>
            </a:pPr>
            <a:r>
              <a:rPr lang="en-US" dirty="0"/>
              <a:t>This section examines two plausible concerns about the economic interpretation of our </a:t>
            </a:r>
            <a:r>
              <a:rPr lang="en-US" dirty="0" smtClean="0"/>
              <a:t>findings.</a:t>
            </a:r>
            <a:r>
              <a:rPr lang="zh-CN" altLang="en-US" dirty="0" smtClean="0"/>
              <a:t> </a:t>
            </a:r>
            <a:r>
              <a:rPr lang="en-US" dirty="0" smtClean="0"/>
              <a:t>Each </a:t>
            </a:r>
            <a:r>
              <a:rPr lang="en-US" dirty="0"/>
              <a:t>examination describes additional tests that weigh in favor of the interpretation we </a:t>
            </a:r>
            <a:r>
              <a:rPr lang="en-US" dirty="0" smtClean="0"/>
              <a:t>propose</a:t>
            </a:r>
            <a:r>
              <a:rPr lang="zh-CN" alt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against the plausible alternatives.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Official </a:t>
            </a:r>
            <a:r>
              <a:rPr lang="en-US" dirty="0"/>
              <a:t>corruption is of special importance in China because its Market Socialism system</a:t>
            </a:r>
            <a:r>
              <a:rPr lang="zh-CN" altLang="en-US" dirty="0"/>
              <a:t> </a:t>
            </a:r>
            <a:r>
              <a:rPr lang="en-US" dirty="0"/>
              <a:t>relies critically on virtuous government officials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Our findings show that the Eight-point </a:t>
            </a:r>
            <a:r>
              <a:rPr lang="en-US" dirty="0" smtClean="0"/>
              <a:t>Policy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dirty="0" smtClean="0"/>
              <a:t>genuine anticorruption drive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Listed </a:t>
            </a:r>
            <a:r>
              <a:rPr lang="en-US" dirty="0"/>
              <a:t>firms’ market valuations rose broadly and </a:t>
            </a:r>
            <a:r>
              <a:rPr lang="en-US" dirty="0" smtClean="0"/>
              <a:t>significantly</a:t>
            </a:r>
            <a:r>
              <a:rPr lang="zh-CN" altLang="en-US" dirty="0" smtClean="0"/>
              <a:t> </a:t>
            </a:r>
            <a:r>
              <a:rPr lang="en-US" dirty="0" smtClean="0"/>
              <a:t>around </a:t>
            </a:r>
            <a:r>
              <a:rPr lang="en-US" dirty="0"/>
              <a:t>this event, consistent with markets expecting the reforms to be meaningful, rather </a:t>
            </a:r>
            <a:r>
              <a:rPr lang="en-US" dirty="0" smtClean="0"/>
              <a:t>than</a:t>
            </a:r>
            <a:r>
              <a:rPr lang="zh-CN" altLang="en-US" dirty="0" smtClean="0"/>
              <a:t> </a:t>
            </a:r>
            <a:r>
              <a:rPr lang="en-US" dirty="0" smtClean="0"/>
              <a:t>propaganda</a:t>
            </a:r>
            <a:r>
              <a:rPr lang="en-US" dirty="0"/>
              <a:t>, as well as beneficial on net to public shareholders.</a:t>
            </a:r>
          </a:p>
        </p:txBody>
      </p:sp>
    </p:spTree>
    <p:extLst>
      <p:ext uri="{BB962C8B-B14F-4D97-AF65-F5344CB8AC3E}">
        <p14:creationId xmlns:p14="http://schemas.microsoft.com/office/powerpoint/2010/main" val="14971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this environment, the innocuous building of human connections becomes an avenue </a:t>
            </a:r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b="1" dirty="0" smtClean="0"/>
              <a:t>political </a:t>
            </a:r>
            <a:r>
              <a:rPr lang="en-US" b="1" dirty="0"/>
              <a:t>rent-seeking</a:t>
            </a:r>
            <a:r>
              <a:rPr lang="en-US" dirty="0"/>
              <a:t>, which Krueger (1974) models as firms investing in influencing </a:t>
            </a:r>
            <a:r>
              <a:rPr lang="en-US" dirty="0" smtClean="0"/>
              <a:t>government</a:t>
            </a:r>
            <a:r>
              <a:rPr lang="zh-CN" altLang="en-US" dirty="0" smtClean="0"/>
              <a:t> </a:t>
            </a:r>
            <a:r>
              <a:rPr lang="en-US" dirty="0" smtClean="0"/>
              <a:t>officials </a:t>
            </a:r>
            <a:r>
              <a:rPr lang="en-US" dirty="0"/>
              <a:t>with the expectation of profiting from regulatory favors, tax breaks, subsidies</a:t>
            </a:r>
            <a:r>
              <a:rPr lang="en-US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etc.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Chinese political rent-seeking uses guanxi to implant a sense of obligation by providing </a:t>
            </a:r>
            <a:r>
              <a:rPr lang="en-US" dirty="0" smtClean="0"/>
              <a:t>a</a:t>
            </a:r>
            <a:r>
              <a:rPr lang="zh-CN" altLang="en-US" dirty="0" smtClean="0"/>
              <a:t> </a:t>
            </a:r>
            <a:r>
              <a:rPr lang="en-US" dirty="0" smtClean="0"/>
              <a:t>government </a:t>
            </a:r>
            <a:r>
              <a:rPr lang="en-US" dirty="0"/>
              <a:t>official with extravagantly expensive wining and dining, entertainment, travel, </a:t>
            </a:r>
            <a:r>
              <a:rPr lang="en-US" dirty="0" err="1" smtClean="0"/>
              <a:t>gifts</a:t>
            </a:r>
            <a:r>
              <a:rPr lang="en-US" altLang="zh-CN" dirty="0" err="1" smtClean="0"/>
              <a:t>,etc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</a:t>
            </a:r>
            <a:r>
              <a:rPr lang="en-US" dirty="0" smtClean="0"/>
              <a:t>ome </a:t>
            </a:r>
            <a:r>
              <a:rPr lang="en-US" dirty="0"/>
              <a:t>stocks gained markedly more than others around this event, and </a:t>
            </a:r>
            <a:r>
              <a:rPr lang="en-US" dirty="0" smtClean="0"/>
              <a:t>these</a:t>
            </a:r>
            <a:r>
              <a:rPr lang="zh-CN" altLang="en-US" dirty="0" smtClean="0"/>
              <a:t> </a:t>
            </a:r>
            <a:r>
              <a:rPr lang="en-US" dirty="0" smtClean="0"/>
              <a:t>patterns </a:t>
            </a:r>
            <a:r>
              <a:rPr lang="en-US" dirty="0"/>
              <a:t>illuminate the economics of corruption. The key additional results are: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1. Listed SOEs’ shares gained more than </a:t>
            </a:r>
            <a:r>
              <a:rPr lang="en-US" dirty="0" err="1"/>
              <a:t>nonSOEs</a:t>
            </a:r>
            <a:r>
              <a:rPr lang="en-US" dirty="0"/>
              <a:t>’ shares.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2. Firms located in provinces whose market reforms were more advanced gained more.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3. More competitive firms, more external finance-dependent firms, and less connected </a:t>
            </a:r>
            <a:r>
              <a:rPr lang="en-US" dirty="0" smtClean="0"/>
              <a:t>firms</a:t>
            </a:r>
            <a:r>
              <a:rPr lang="zh-CN" altLang="en-US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gain more if the firms are located in provinces with more advanced market </a:t>
            </a:r>
            <a:r>
              <a:rPr lang="en-US" dirty="0" err="1" smtClean="0"/>
              <a:t>reforms.These</a:t>
            </a:r>
            <a:r>
              <a:rPr lang="en-US" dirty="0" smtClean="0"/>
              <a:t> </a:t>
            </a:r>
            <a:r>
              <a:rPr lang="en-US" dirty="0"/>
              <a:t>differences are also more pronounced for </a:t>
            </a:r>
            <a:r>
              <a:rPr lang="en-US" dirty="0" err="1"/>
              <a:t>nonSOEs</a:t>
            </a:r>
            <a:r>
              <a:rPr lang="en-US" dirty="0"/>
              <a:t> than for SOEs.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4. The stocks of </a:t>
            </a:r>
            <a:r>
              <a:rPr lang="en-US" dirty="0" err="1"/>
              <a:t>nonSOEs</a:t>
            </a:r>
            <a:r>
              <a:rPr lang="en-US" dirty="0"/>
              <a:t> in less reformed provinces gain less if they had reported </a:t>
            </a:r>
            <a:r>
              <a:rPr lang="en-US" dirty="0" smtClean="0"/>
              <a:t>higher</a:t>
            </a:r>
            <a:r>
              <a:rPr lang="zh-CN" altLang="en-US" dirty="0" smtClean="0"/>
              <a:t> </a:t>
            </a:r>
            <a:r>
              <a:rPr lang="en-US" dirty="0" smtClean="0"/>
              <a:t>entertainment </a:t>
            </a:r>
            <a:r>
              <a:rPr lang="en-US" dirty="0"/>
              <a:t>and travel costs (ETC).</a:t>
            </a:r>
          </a:p>
        </p:txBody>
      </p:sp>
    </p:spTree>
    <p:extLst>
      <p:ext uri="{BB962C8B-B14F-4D97-AF65-F5344CB8AC3E}">
        <p14:creationId xmlns:p14="http://schemas.microsoft.com/office/powerpoint/2010/main" val="18900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Opinion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Nice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understand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anticorruption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statement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Concerns</a:t>
            </a:r>
            <a:endParaRPr lang="zh-CN" altLang="en-US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zh-CN" dirty="0" smtClean="0"/>
              <a:t>Assumptions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(Arbitrary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differentiate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SOE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non-SOE,</a:t>
            </a:r>
            <a:r>
              <a:rPr lang="zh-CN" altLang="en-US" dirty="0" smtClean="0"/>
              <a:t> </a:t>
            </a:r>
            <a:r>
              <a:rPr lang="en-US" altLang="zh-CN" smtClean="0"/>
              <a:t>Speculations)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zh-CN" dirty="0"/>
              <a:t>Validity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original</a:t>
            </a:r>
            <a:r>
              <a:rPr lang="zh-CN" altLang="en-US" dirty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Pooling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datasets</a:t>
            </a:r>
            <a:endParaRPr lang="zh-CN" altLang="en-US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dirty="0" smtClean="0"/>
              <a:t>Evaluate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“Eight-Point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(One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year)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&lt;1&gt;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economic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implications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anti-corruption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year</a:t>
            </a:r>
            <a:endParaRPr lang="zh-CN" alt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       </a:t>
            </a:r>
            <a:r>
              <a:rPr lang="en-US" altLang="zh-CN" dirty="0" smtClean="0"/>
              <a:t>&lt;2&gt;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Noise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firm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period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2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34132"/>
            <a:ext cx="10058400" cy="1609344"/>
          </a:xfrm>
        </p:spPr>
        <p:txBody>
          <a:bodyPr/>
          <a:lstStyle/>
          <a:p>
            <a:pPr algn="ctr"/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Widespread corruption can form a </a:t>
            </a:r>
            <a:r>
              <a:rPr lang="en-US" b="1" dirty="0"/>
              <a:t>stable suboptimal political-economy equilibrium. </a:t>
            </a:r>
            <a:r>
              <a:rPr lang="en-US" dirty="0" smtClean="0"/>
              <a:t>If</a:t>
            </a:r>
            <a:r>
              <a:rPr lang="zh-CN" altLang="en-US" dirty="0" smtClean="0"/>
              <a:t> </a:t>
            </a:r>
            <a:r>
              <a:rPr lang="en-US" dirty="0" smtClean="0"/>
              <a:t>favor-trading </a:t>
            </a:r>
            <a:r>
              <a:rPr lang="en-US" dirty="0"/>
              <a:t>between politicians and firms has been extensive</a:t>
            </a:r>
            <a:r>
              <a:rPr lang="en-US" dirty="0" smtClean="0"/>
              <a:t>, </a:t>
            </a:r>
            <a:r>
              <a:rPr lang="en-US" dirty="0"/>
              <a:t>officials do not support </a:t>
            </a:r>
            <a:r>
              <a:rPr lang="en-US" dirty="0" smtClean="0"/>
              <a:t>anti-</a:t>
            </a:r>
            <a:r>
              <a:rPr lang="en-US" dirty="0"/>
              <a:t>corruption reforms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Powerful</a:t>
            </a:r>
            <a:r>
              <a:rPr lang="zh-CN" altLang="en-US" dirty="0" smtClean="0"/>
              <a:t> </a:t>
            </a:r>
            <a:r>
              <a:rPr lang="en-US" dirty="0" smtClean="0"/>
              <a:t>officials </a:t>
            </a:r>
            <a:r>
              <a:rPr lang="en-US" dirty="0"/>
              <a:t>find anti-corruption reforms </a:t>
            </a:r>
            <a:r>
              <a:rPr lang="en-US" b="1" dirty="0"/>
              <a:t>against their personal interests</a:t>
            </a:r>
            <a:r>
              <a:rPr lang="en-US" dirty="0"/>
              <a:t>, even if they recognize </a:t>
            </a: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public </a:t>
            </a:r>
            <a:r>
              <a:rPr lang="en-US" dirty="0"/>
              <a:t>good in such reforms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A political shock to destabilize this equilibrium then becomes </a:t>
            </a:r>
            <a:r>
              <a:rPr lang="en-US" dirty="0" smtClean="0"/>
              <a:t>a</a:t>
            </a:r>
            <a:r>
              <a:rPr lang="zh-CN" altLang="en-US" dirty="0" smtClean="0"/>
              <a:t> </a:t>
            </a:r>
            <a:r>
              <a:rPr lang="en-US" dirty="0" smtClean="0"/>
              <a:t>necessary </a:t>
            </a:r>
            <a:r>
              <a:rPr lang="en-US" dirty="0"/>
              <a:t>precursor to effective reforms.</a:t>
            </a:r>
            <a:endParaRPr lang="zh-CN" altLang="en-US" dirty="0"/>
          </a:p>
          <a:p>
            <a:endParaRPr lang="zh-CN" alt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Political background developments in </a:t>
            </a:r>
            <a:r>
              <a:rPr lang="en-US" sz="2200" b="1" dirty="0" smtClean="0"/>
              <a:t>2012</a:t>
            </a:r>
            <a:endParaRPr lang="zh-CN" altLang="en-US" sz="2200" b="1" dirty="0" smtClean="0"/>
          </a:p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Hu Jintao-Wen </a:t>
            </a:r>
            <a:r>
              <a:rPr lang="en-US" dirty="0" err="1"/>
              <a:t>Jaibao</a:t>
            </a:r>
            <a:r>
              <a:rPr lang="en-US" dirty="0"/>
              <a:t> administration’s predetermined term ended in 2012, and the </a:t>
            </a:r>
            <a:r>
              <a:rPr lang="en-US" dirty="0" smtClean="0"/>
              <a:t>new</a:t>
            </a:r>
            <a:r>
              <a:rPr lang="zh-CN" altLang="en-US" dirty="0" smtClean="0"/>
              <a:t> </a:t>
            </a:r>
            <a:r>
              <a:rPr lang="en-US" dirty="0" smtClean="0"/>
              <a:t>administration </a:t>
            </a:r>
            <a:r>
              <a:rPr lang="en-US" dirty="0"/>
              <a:t>of Xi </a:t>
            </a:r>
            <a:r>
              <a:rPr lang="en-US" dirty="0" err="1"/>
              <a:t>Jinping</a:t>
            </a:r>
            <a:r>
              <a:rPr lang="en-US" dirty="0"/>
              <a:t> assumed office amid an ongoing struggle between multiple </a:t>
            </a:r>
            <a:r>
              <a:rPr lang="en-US" dirty="0" smtClean="0"/>
              <a:t>Party</a:t>
            </a:r>
            <a:r>
              <a:rPr lang="zh-CN" altLang="en-US" dirty="0" smtClean="0"/>
              <a:t> </a:t>
            </a:r>
            <a:r>
              <a:rPr lang="en-US" dirty="0" smtClean="0"/>
              <a:t>factions </a:t>
            </a:r>
            <a:r>
              <a:rPr lang="en-US" dirty="0"/>
              <a:t>for political power and economic gain.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0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79400"/>
            <a:ext cx="10058400" cy="18145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46" y="279400"/>
            <a:ext cx="7962806" cy="6578600"/>
          </a:xfrm>
        </p:spPr>
      </p:pic>
    </p:spTree>
    <p:extLst>
      <p:ext uri="{BB962C8B-B14F-4D97-AF65-F5344CB8AC3E}">
        <p14:creationId xmlns:p14="http://schemas.microsoft.com/office/powerpoint/2010/main" val="5684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Event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The Eight-point </a:t>
            </a:r>
            <a:r>
              <a:rPr lang="en-US" sz="2200" b="1" dirty="0" smtClean="0"/>
              <a:t>Policy</a:t>
            </a:r>
            <a:endParaRPr lang="zh-CN" altLang="en-US" sz="2200" b="1" dirty="0" smtClean="0"/>
          </a:p>
          <a:p>
            <a:pPr marL="0" indent="0">
              <a:buNone/>
            </a:pPr>
            <a:endParaRPr lang="zh-CN" altLang="en-US" b="1" dirty="0" smtClean="0"/>
          </a:p>
          <a:p>
            <a:r>
              <a:rPr lang="en-US" dirty="0" smtClean="0"/>
              <a:t>Xi made cutting corruption his signature policy.</a:t>
            </a:r>
            <a:r>
              <a:rPr lang="zh-CN" altLang="en-US" dirty="0" smtClean="0"/>
              <a:t> </a:t>
            </a:r>
            <a:r>
              <a:rPr lang="en-US" dirty="0" smtClean="0"/>
              <a:t>Xi fired the first shot in the anti-corruption campaign on Dec 4th 2012. This was a policy</a:t>
            </a:r>
            <a:r>
              <a:rPr lang="zh-CN" altLang="en-US" dirty="0" smtClean="0"/>
              <a:t> </a:t>
            </a:r>
            <a:r>
              <a:rPr lang="en-US" dirty="0" smtClean="0"/>
              <a:t>document by the Politburo of the Central Committee of the CPC entitled the Eight-point Policy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八项规定</a:t>
            </a:r>
            <a:r>
              <a:rPr lang="en-US" altLang="zh-CN" dirty="0" smtClean="0"/>
              <a:t>).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dirty="0"/>
              <a:t>Each of its points is an explicit instruction about how leading cadres are to </a:t>
            </a:r>
            <a:r>
              <a:rPr lang="en-US" dirty="0" smtClean="0"/>
              <a:t>behave</a:t>
            </a:r>
            <a:r>
              <a:rPr lang="zh-CN" altLang="en-US" dirty="0" smtClean="0"/>
              <a:t> </a:t>
            </a:r>
            <a:r>
              <a:rPr lang="en-US" dirty="0"/>
              <a:t>going forward.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6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1793</TotalTime>
  <Words>3064</Words>
  <Application>Microsoft Macintosh PowerPoint</Application>
  <PresentationFormat>Widescreen</PresentationFormat>
  <Paragraphs>197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Rockwell</vt:lpstr>
      <vt:lpstr>Rockwell Condensed</vt:lpstr>
      <vt:lpstr>Rockwell Extra Bold</vt:lpstr>
      <vt:lpstr>Wingdings</vt:lpstr>
      <vt:lpstr>宋体</vt:lpstr>
      <vt:lpstr>方正姚体</vt:lpstr>
      <vt:lpstr>Wood Type</vt:lpstr>
      <vt:lpstr>aNTI-Corruption reforms and shareholder valuations: EVENT STUDY EVIDENCE FROM CHINA</vt:lpstr>
      <vt:lpstr>Agenda</vt:lpstr>
      <vt:lpstr>Background and Event Description</vt:lpstr>
      <vt:lpstr>Background and Event Description</vt:lpstr>
      <vt:lpstr>Background and Event Description</vt:lpstr>
      <vt:lpstr>Background and Event Description</vt:lpstr>
      <vt:lpstr>Background and Event Description</vt:lpstr>
      <vt:lpstr>PowerPoint Presentation</vt:lpstr>
      <vt:lpstr>Background and Event Description</vt:lpstr>
      <vt:lpstr>Background and Event Description</vt:lpstr>
      <vt:lpstr>Background and Event Description</vt:lpstr>
      <vt:lpstr>PowerPoint Presentation</vt:lpstr>
      <vt:lpstr>PowerPoint Presentation</vt:lpstr>
      <vt:lpstr>Background and Event Description</vt:lpstr>
      <vt:lpstr>Methodology</vt:lpstr>
      <vt:lpstr>Methodology</vt:lpstr>
      <vt:lpstr>Methodology</vt:lpstr>
      <vt:lpstr>Data</vt:lpstr>
      <vt:lpstr>Data</vt:lpstr>
      <vt:lpstr>Data</vt:lpstr>
      <vt:lpstr>Data</vt:lpstr>
      <vt:lpstr>Data (Firm type Classification)</vt:lpstr>
      <vt:lpstr>Data</vt:lpstr>
      <vt:lpstr>Data</vt:lpstr>
      <vt:lpstr>Data</vt:lpstr>
      <vt:lpstr>Data</vt:lpstr>
      <vt:lpstr>Data</vt:lpstr>
      <vt:lpstr>PowerPoint Presentation</vt:lpstr>
      <vt:lpstr>Empirical Findings</vt:lpstr>
      <vt:lpstr>PowerPoint Presentation</vt:lpstr>
      <vt:lpstr>The Reaction of the Market</vt:lpstr>
      <vt:lpstr>Empirical Findings</vt:lpstr>
      <vt:lpstr>PowerPoint Presentation</vt:lpstr>
      <vt:lpstr>Province-Level Portfolio Cumulative Returns</vt:lpstr>
      <vt:lpstr>PowerPoint Presentation</vt:lpstr>
      <vt:lpstr>PowerPoint Presentation</vt:lpstr>
      <vt:lpstr>market DEVELOPMENT, STATE CONTROL, AND PRIOR INVESTMENT IN CONNECTION</vt:lpstr>
      <vt:lpstr>Empirical Findings</vt:lpstr>
      <vt:lpstr>Firm-level regression</vt:lpstr>
      <vt:lpstr>PowerPoint Presentation</vt:lpstr>
      <vt:lpstr>PowerPoint Presentation</vt:lpstr>
      <vt:lpstr>EMPIRICAL FINDINGS</vt:lpstr>
      <vt:lpstr>PowerPoint Presentation</vt:lpstr>
      <vt:lpstr>EMPIRICAL FINDINGS</vt:lpstr>
      <vt:lpstr>PowerPoint Presentation</vt:lpstr>
      <vt:lpstr>PowerPoint Presentation</vt:lpstr>
      <vt:lpstr>PowerPoint Presentation</vt:lpstr>
      <vt:lpstr>Robustness discussion</vt:lpstr>
      <vt:lpstr>Conclusion</vt:lpstr>
      <vt:lpstr>Conclusion</vt:lpstr>
      <vt:lpstr>My Opinion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Markets reaction to aNTI-coRRUPTION</dc:title>
  <dc:subject/>
  <dc:creator>Wang, David</dc:creator>
  <cp:keywords/>
  <dc:description/>
  <cp:lastModifiedBy>Wang, David</cp:lastModifiedBy>
  <cp:revision>225</cp:revision>
  <dcterms:created xsi:type="dcterms:W3CDTF">2016-10-06T02:36:11Z</dcterms:created>
  <dcterms:modified xsi:type="dcterms:W3CDTF">2016-10-12T03:14:57Z</dcterms:modified>
  <cp:category/>
</cp:coreProperties>
</file>